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60" r:id="rId5"/>
    <p:sldId id="261" r:id="rId6"/>
    <p:sldId id="263" r:id="rId7"/>
    <p:sldId id="262" r:id="rId8"/>
    <p:sldId id="264" r:id="rId9"/>
    <p:sldId id="265" r:id="rId10"/>
    <p:sldId id="269" r:id="rId11"/>
    <p:sldId id="272" r:id="rId12"/>
    <p:sldId id="271"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 id="258" r:id="rId26"/>
    <p:sldId id="259"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1330"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2020/10/13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800" b="1" dirty="0" smtClean="0"/>
              <a:t>鹏肯能源系统</a:t>
            </a:r>
            <a:endParaRPr lang="zh-CN" altLang="en-U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统计红线与非线性考核得分</a:t>
            </a:r>
            <a:endParaRPr lang="zh-CN" altLang="en-US" sz="2400" b="1" dirty="0">
              <a:latin typeface="黑体" pitchFamily="49" charset="-122"/>
              <a:ea typeface="黑体" pitchFamily="49" charset="-122"/>
            </a:endParaRPr>
          </a:p>
        </p:txBody>
      </p:sp>
      <p:pic>
        <p:nvPicPr>
          <p:cNvPr id="26626" name="Picture 2" descr="D:\power\power\baseline\code\www\html\help\score\resource\e_cfg_2.png"/>
          <p:cNvPicPr>
            <a:picLocks noChangeAspect="1" noChangeArrowheads="1"/>
          </p:cNvPicPr>
          <p:nvPr/>
        </p:nvPicPr>
        <p:blipFill>
          <a:blip r:embed="rId2"/>
          <a:srcRect/>
          <a:stretch>
            <a:fillRect/>
          </a:stretch>
        </p:blipFill>
        <p:spPr bwMode="auto">
          <a:xfrm>
            <a:off x="0" y="1142984"/>
            <a:ext cx="9144000" cy="2571768"/>
          </a:xfrm>
          <a:prstGeom prst="rect">
            <a:avLst/>
          </a:prstGeom>
          <a:noFill/>
        </p:spPr>
      </p:pic>
      <p:sp>
        <p:nvSpPr>
          <p:cNvPr id="6" name="圆角矩形 5"/>
          <p:cNvSpPr/>
          <p:nvPr/>
        </p:nvSpPr>
        <p:spPr>
          <a:xfrm>
            <a:off x="357158" y="4071942"/>
            <a:ext cx="8429684" cy="1571636"/>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b="1" dirty="0" smtClean="0">
                <a:solidFill>
                  <a:srgbClr val="FFFF00"/>
                </a:solidFill>
              </a:rPr>
              <a:t>统计红线 </a:t>
            </a:r>
            <a:r>
              <a:rPr lang="en-US" altLang="zh-CN" b="1" dirty="0" smtClean="0">
                <a:solidFill>
                  <a:srgbClr val="FFFF00"/>
                </a:solidFill>
              </a:rPr>
              <a:t>– </a:t>
            </a:r>
            <a:r>
              <a:rPr lang="zh-CN" altLang="en-US" b="1" dirty="0" smtClean="0">
                <a:solidFill>
                  <a:srgbClr val="FFFF00"/>
                </a:solidFill>
              </a:rPr>
              <a:t>是历史统计计算出的红线，是可达到的红线，消除人们的恐惧心理</a:t>
            </a:r>
            <a:endParaRPr lang="en-US" altLang="zh-CN" b="1" dirty="0" smtClean="0">
              <a:solidFill>
                <a:srgbClr val="FFFF00"/>
              </a:solidFill>
            </a:endParaRPr>
          </a:p>
          <a:p>
            <a:pPr>
              <a:buFont typeface="Wingdings" pitchFamily="2" charset="2"/>
              <a:buChar char="ü"/>
            </a:pPr>
            <a:r>
              <a:rPr lang="zh-CN" altLang="en-US" b="1" dirty="0" smtClean="0">
                <a:solidFill>
                  <a:srgbClr val="FFFF00"/>
                </a:solidFill>
              </a:rPr>
              <a:t>非线性得分 </a:t>
            </a:r>
            <a:r>
              <a:rPr lang="en-US" altLang="zh-CN" b="1" dirty="0" smtClean="0">
                <a:solidFill>
                  <a:srgbClr val="FFFF00"/>
                </a:solidFill>
              </a:rPr>
              <a:t>– </a:t>
            </a:r>
            <a:r>
              <a:rPr lang="zh-CN" altLang="en-US" b="1" dirty="0" smtClean="0">
                <a:solidFill>
                  <a:srgbClr val="FFFF00"/>
                </a:solidFill>
              </a:rPr>
              <a:t>灵活的得分曲线配置方式。可以在期望拉开差距的地方拉开差距</a:t>
            </a:r>
            <a:endParaRPr lang="zh-CN" altLang="en-US"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实时显示</a:t>
            </a:r>
            <a:endParaRPr lang="zh-CN" altLang="en-US" sz="2400" b="1" dirty="0">
              <a:latin typeface="黑体" pitchFamily="49" charset="-122"/>
              <a:ea typeface="黑体" pitchFamily="49" charset="-122"/>
            </a:endParaRPr>
          </a:p>
        </p:txBody>
      </p:sp>
      <p:pic>
        <p:nvPicPr>
          <p:cNvPr id="27650" name="Picture 2" descr="D:\power\power\baseline\code\www\html\help\score\resource\real_full_set_3_0.bmp"/>
          <p:cNvPicPr>
            <a:picLocks noChangeAspect="1" noChangeArrowheads="1"/>
          </p:cNvPicPr>
          <p:nvPr/>
        </p:nvPicPr>
        <p:blipFill>
          <a:blip r:embed="rId2"/>
          <a:srcRect/>
          <a:stretch>
            <a:fillRect/>
          </a:stretch>
        </p:blipFill>
        <p:spPr bwMode="auto">
          <a:xfrm>
            <a:off x="0" y="642918"/>
            <a:ext cx="9144000" cy="51435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历史统计与报表</a:t>
            </a:r>
            <a:endParaRPr lang="zh-CN" altLang="en-US" sz="2400" b="1" dirty="0">
              <a:latin typeface="黑体" pitchFamily="49" charset="-122"/>
              <a:ea typeface="黑体" pitchFamily="49" charset="-122"/>
            </a:endParaRPr>
          </a:p>
        </p:txBody>
      </p:sp>
      <p:sp>
        <p:nvSpPr>
          <p:cNvPr id="7" name="椭圆 6"/>
          <p:cNvSpPr/>
          <p:nvPr/>
        </p:nvSpPr>
        <p:spPr>
          <a:xfrm>
            <a:off x="714348" y="1857364"/>
            <a:ext cx="7786742" cy="642942"/>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月度总结</a:t>
            </a:r>
            <a:endParaRPr lang="zh-CN" altLang="en-US" dirty="0"/>
          </a:p>
        </p:txBody>
      </p:sp>
      <p:sp>
        <p:nvSpPr>
          <p:cNvPr id="8" name="椭圆 7"/>
          <p:cNvSpPr/>
          <p:nvPr/>
        </p:nvSpPr>
        <p:spPr>
          <a:xfrm>
            <a:off x="714348" y="2928934"/>
            <a:ext cx="7786742" cy="642942"/>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厂级</a:t>
            </a:r>
            <a:r>
              <a:rPr lang="en-US" altLang="zh-CN" dirty="0" smtClean="0"/>
              <a:t>/</a:t>
            </a:r>
            <a:r>
              <a:rPr lang="zh-CN" altLang="en-US" dirty="0" smtClean="0"/>
              <a:t>机组级</a:t>
            </a:r>
            <a:r>
              <a:rPr lang="en-US" altLang="zh-CN" dirty="0" smtClean="0"/>
              <a:t>/</a:t>
            </a:r>
            <a:r>
              <a:rPr lang="zh-CN" altLang="en-US" dirty="0" smtClean="0"/>
              <a:t>专业级</a:t>
            </a:r>
            <a:r>
              <a:rPr lang="en-US" altLang="zh-CN" dirty="0" smtClean="0"/>
              <a:t>/</a:t>
            </a:r>
            <a:r>
              <a:rPr lang="zh-CN" altLang="en-US" dirty="0" smtClean="0"/>
              <a:t>个人级</a:t>
            </a:r>
            <a:r>
              <a:rPr lang="en-US" altLang="zh-CN" dirty="0" smtClean="0"/>
              <a:t>/</a:t>
            </a:r>
            <a:r>
              <a:rPr lang="zh-CN" altLang="en-US" dirty="0" smtClean="0"/>
              <a:t>考核项级月度统计</a:t>
            </a:r>
            <a:endParaRPr lang="zh-CN" altLang="en-US" dirty="0"/>
          </a:p>
        </p:txBody>
      </p:sp>
      <p:sp>
        <p:nvSpPr>
          <p:cNvPr id="9" name="椭圆 8"/>
          <p:cNvSpPr/>
          <p:nvPr/>
        </p:nvSpPr>
        <p:spPr>
          <a:xfrm>
            <a:off x="714348" y="3857628"/>
            <a:ext cx="7786742" cy="642942"/>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厂级</a:t>
            </a:r>
            <a:r>
              <a:rPr lang="en-US" altLang="zh-CN" dirty="0" smtClean="0"/>
              <a:t>/</a:t>
            </a:r>
            <a:r>
              <a:rPr lang="zh-CN" altLang="en-US" dirty="0" smtClean="0"/>
              <a:t>机组级</a:t>
            </a:r>
            <a:r>
              <a:rPr lang="en-US" altLang="zh-CN" dirty="0" smtClean="0"/>
              <a:t>/</a:t>
            </a:r>
            <a:r>
              <a:rPr lang="zh-CN" altLang="en-US" dirty="0" smtClean="0"/>
              <a:t>专业级</a:t>
            </a:r>
            <a:r>
              <a:rPr lang="en-US" altLang="zh-CN" dirty="0" smtClean="0"/>
              <a:t>/</a:t>
            </a:r>
            <a:r>
              <a:rPr lang="zh-CN" altLang="en-US" dirty="0" smtClean="0"/>
              <a:t>个人级</a:t>
            </a:r>
            <a:r>
              <a:rPr lang="en-US" altLang="zh-CN" dirty="0" smtClean="0"/>
              <a:t>/</a:t>
            </a:r>
            <a:r>
              <a:rPr lang="zh-CN" altLang="en-US" dirty="0" smtClean="0"/>
              <a:t>考核项级班统计</a:t>
            </a:r>
            <a:endParaRPr lang="zh-CN" altLang="en-US" dirty="0"/>
          </a:p>
        </p:txBody>
      </p:sp>
      <p:sp>
        <p:nvSpPr>
          <p:cNvPr id="10" name="椭圆 9"/>
          <p:cNvSpPr/>
          <p:nvPr/>
        </p:nvSpPr>
        <p:spPr>
          <a:xfrm>
            <a:off x="642910" y="4786322"/>
            <a:ext cx="7786742" cy="642942"/>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厂级</a:t>
            </a:r>
            <a:r>
              <a:rPr lang="en-US" altLang="zh-CN" dirty="0" smtClean="0"/>
              <a:t>/</a:t>
            </a:r>
            <a:r>
              <a:rPr lang="zh-CN" altLang="en-US" dirty="0" smtClean="0"/>
              <a:t>机组级</a:t>
            </a:r>
            <a:r>
              <a:rPr lang="en-US" altLang="zh-CN" dirty="0" smtClean="0"/>
              <a:t>/</a:t>
            </a:r>
            <a:r>
              <a:rPr lang="zh-CN" altLang="en-US" dirty="0" smtClean="0"/>
              <a:t>专业级</a:t>
            </a:r>
            <a:r>
              <a:rPr lang="en-US" altLang="zh-CN" dirty="0" smtClean="0"/>
              <a:t>/</a:t>
            </a:r>
            <a:r>
              <a:rPr lang="zh-CN" altLang="en-US" dirty="0" smtClean="0"/>
              <a:t>个人级</a:t>
            </a:r>
            <a:r>
              <a:rPr lang="en-US" altLang="zh-CN" dirty="0" smtClean="0"/>
              <a:t>/</a:t>
            </a:r>
            <a:r>
              <a:rPr lang="zh-CN" altLang="en-US" dirty="0" smtClean="0"/>
              <a:t>考核项级班内统计</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历史统计与报表</a:t>
            </a:r>
            <a:endParaRPr lang="zh-CN" altLang="en-US" sz="2400" b="1" dirty="0">
              <a:latin typeface="黑体" pitchFamily="49" charset="-122"/>
              <a:ea typeface="黑体" pitchFamily="49" charset="-122"/>
            </a:endParaRPr>
          </a:p>
        </p:txBody>
      </p:sp>
      <p:pic>
        <p:nvPicPr>
          <p:cNvPr id="28674" name="Picture 2" descr="D:\power\power\baseline\code\www\html\help\score\resource\h_d_1.png"/>
          <p:cNvPicPr>
            <a:picLocks noChangeAspect="1" noChangeArrowheads="1"/>
          </p:cNvPicPr>
          <p:nvPr/>
        </p:nvPicPr>
        <p:blipFill>
          <a:blip r:embed="rId2"/>
          <a:srcRect/>
          <a:stretch>
            <a:fillRect/>
          </a:stretch>
        </p:blipFill>
        <p:spPr bwMode="auto">
          <a:xfrm>
            <a:off x="0" y="571480"/>
            <a:ext cx="9144000" cy="2928958"/>
          </a:xfrm>
          <a:prstGeom prst="rect">
            <a:avLst/>
          </a:prstGeom>
          <a:noFill/>
        </p:spPr>
      </p:pic>
      <p:pic>
        <p:nvPicPr>
          <p:cNvPr id="28677" name="Picture 5"/>
          <p:cNvPicPr>
            <a:picLocks noChangeAspect="1" noChangeArrowheads="1"/>
          </p:cNvPicPr>
          <p:nvPr/>
        </p:nvPicPr>
        <p:blipFill>
          <a:blip r:embed="rId3"/>
          <a:srcRect/>
          <a:stretch>
            <a:fillRect/>
          </a:stretch>
        </p:blipFill>
        <p:spPr bwMode="auto">
          <a:xfrm>
            <a:off x="0" y="3500438"/>
            <a:ext cx="9144000" cy="2696341"/>
          </a:xfrm>
          <a:prstGeom prst="rect">
            <a:avLst/>
          </a:prstGeom>
          <a:noFill/>
          <a:ln w="9525">
            <a:noFill/>
            <a:miter lim="800000"/>
            <a:headEnd/>
            <a:tailEnd/>
          </a:ln>
          <a:effectLst/>
        </p:spPr>
      </p:pic>
      <p:sp>
        <p:nvSpPr>
          <p:cNvPr id="5" name="椭圆 4"/>
          <p:cNvSpPr/>
          <p:nvPr/>
        </p:nvSpPr>
        <p:spPr>
          <a:xfrm>
            <a:off x="1500166" y="6286520"/>
            <a:ext cx="5500726" cy="428628"/>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多种报表格式</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月度统计</a:t>
            </a:r>
            <a:endParaRPr lang="zh-CN" altLang="en-US" sz="2400" b="1" dirty="0">
              <a:latin typeface="黑体" pitchFamily="49" charset="-122"/>
              <a:ea typeface="黑体" pitchFamily="49" charset="-122"/>
            </a:endParaRPr>
          </a:p>
        </p:txBody>
      </p:sp>
      <p:pic>
        <p:nvPicPr>
          <p:cNvPr id="29698" name="Picture 2" descr="D:\power\power\baseline\code\www\html\help\score\resource\h_s_1_1.png"/>
          <p:cNvPicPr>
            <a:picLocks noChangeAspect="1" noChangeArrowheads="1"/>
          </p:cNvPicPr>
          <p:nvPr/>
        </p:nvPicPr>
        <p:blipFill>
          <a:blip r:embed="rId2"/>
          <a:srcRect/>
          <a:stretch>
            <a:fillRect/>
          </a:stretch>
        </p:blipFill>
        <p:spPr bwMode="auto">
          <a:xfrm>
            <a:off x="0" y="714356"/>
            <a:ext cx="9144000" cy="4500594"/>
          </a:xfrm>
          <a:prstGeom prst="rect">
            <a:avLst/>
          </a:prstGeom>
          <a:noFill/>
        </p:spPr>
      </p:pic>
      <p:sp>
        <p:nvSpPr>
          <p:cNvPr id="6" name="矩形 5"/>
          <p:cNvSpPr/>
          <p:nvPr/>
        </p:nvSpPr>
        <p:spPr>
          <a:xfrm>
            <a:off x="214282" y="5572140"/>
            <a:ext cx="8715436" cy="7858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dirty="0" smtClean="0"/>
              <a:t>值级</a:t>
            </a:r>
            <a:r>
              <a:rPr lang="en-US" altLang="zh-CN" dirty="0" smtClean="0"/>
              <a:t>/</a:t>
            </a:r>
            <a:r>
              <a:rPr lang="zh-CN" altLang="en-US" dirty="0" smtClean="0"/>
              <a:t>个人级</a:t>
            </a:r>
            <a:r>
              <a:rPr lang="en-US" altLang="zh-CN" dirty="0" smtClean="0"/>
              <a:t>/</a:t>
            </a:r>
            <a:r>
              <a:rPr lang="zh-CN" altLang="en-US" dirty="0" smtClean="0"/>
              <a:t>专业级</a:t>
            </a:r>
            <a:r>
              <a:rPr lang="en-US" altLang="zh-CN" dirty="0" smtClean="0"/>
              <a:t>/</a:t>
            </a:r>
            <a:r>
              <a:rPr lang="zh-CN" altLang="en-US" dirty="0" smtClean="0"/>
              <a:t>考核项级月度统计</a:t>
            </a:r>
            <a:endParaRPr lang="en-US" altLang="zh-CN" dirty="0" smtClean="0"/>
          </a:p>
          <a:p>
            <a:pPr>
              <a:buFont typeface="Wingdings" pitchFamily="2" charset="2"/>
              <a:buChar char="ü"/>
            </a:pPr>
            <a:r>
              <a:rPr lang="zh-CN" altLang="en-US" dirty="0" smtClean="0"/>
              <a:t>多种统计方式</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监控系统</a:t>
            </a:r>
            <a:endParaRPr lang="zh-CN" altLang="en-US" sz="2400" b="1" dirty="0">
              <a:latin typeface="黑体" pitchFamily="49" charset="-122"/>
              <a:ea typeface="黑体" pitchFamily="49" charset="-122"/>
            </a:endParaRPr>
          </a:p>
        </p:txBody>
      </p:sp>
      <p:sp>
        <p:nvSpPr>
          <p:cNvPr id="5" name="圆角矩形 4"/>
          <p:cNvSpPr/>
          <p:nvPr/>
        </p:nvSpPr>
        <p:spPr>
          <a:xfrm>
            <a:off x="500034" y="642918"/>
            <a:ext cx="8429684" cy="1857388"/>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accent2">
                    <a:lumMod val="75000"/>
                  </a:schemeClr>
                </a:solidFill>
              </a:rPr>
              <a:t>功能</a:t>
            </a:r>
            <a:r>
              <a:rPr lang="en-US" altLang="zh-CN" sz="2400" dirty="0" smtClean="0">
                <a:solidFill>
                  <a:schemeClr val="accent2">
                    <a:lumMod val="75000"/>
                  </a:schemeClr>
                </a:solidFill>
              </a:rPr>
              <a:t>:</a:t>
            </a:r>
          </a:p>
          <a:p>
            <a:pPr>
              <a:buFont typeface="Wingdings" pitchFamily="2" charset="2"/>
              <a:buChar char="Ø"/>
            </a:pPr>
            <a:r>
              <a:rPr lang="zh-CN" altLang="en-US" sz="2400" dirty="0" smtClean="0">
                <a:solidFill>
                  <a:schemeClr val="accent4">
                    <a:lumMod val="75000"/>
                  </a:schemeClr>
                </a:solidFill>
              </a:rPr>
              <a:t>实时监控</a:t>
            </a:r>
          </a:p>
          <a:p>
            <a:pPr>
              <a:buFont typeface="Wingdings" pitchFamily="2" charset="2"/>
              <a:buChar char="Ø"/>
            </a:pPr>
            <a:r>
              <a:rPr lang="zh-CN" altLang="en-US" sz="2400" dirty="0" smtClean="0">
                <a:solidFill>
                  <a:schemeClr val="accent4">
                    <a:lumMod val="75000"/>
                  </a:schemeClr>
                </a:solidFill>
              </a:rPr>
              <a:t>工况统计与导出</a:t>
            </a:r>
            <a:endParaRPr lang="en-US" altLang="zh-CN" sz="2400" dirty="0" smtClean="0">
              <a:solidFill>
                <a:schemeClr val="accent4">
                  <a:lumMod val="75000"/>
                </a:schemeClr>
              </a:solidFill>
            </a:endParaRPr>
          </a:p>
          <a:p>
            <a:pPr>
              <a:buFont typeface="Wingdings" pitchFamily="2" charset="2"/>
              <a:buChar char="Ø"/>
            </a:pPr>
            <a:r>
              <a:rPr lang="en-US" altLang="zh-CN" sz="2400" dirty="0" smtClean="0">
                <a:solidFill>
                  <a:schemeClr val="accent4">
                    <a:lumMod val="75000"/>
                  </a:schemeClr>
                </a:solidFill>
              </a:rPr>
              <a:t>tag</a:t>
            </a:r>
            <a:r>
              <a:rPr lang="zh-CN" altLang="en-US" sz="2400" dirty="0" smtClean="0">
                <a:solidFill>
                  <a:schemeClr val="accent4">
                    <a:lumMod val="75000"/>
                  </a:schemeClr>
                </a:solidFill>
              </a:rPr>
              <a:t>值实时、天、月统计</a:t>
            </a:r>
            <a:endParaRPr lang="en-US" altLang="zh-CN" sz="2400" dirty="0" smtClean="0">
              <a:solidFill>
                <a:schemeClr val="accent4">
                  <a:lumMod val="75000"/>
                </a:schemeClr>
              </a:solidFill>
            </a:endParaRPr>
          </a:p>
          <a:p>
            <a:pPr>
              <a:buFont typeface="Wingdings" pitchFamily="2" charset="2"/>
              <a:buChar char="Ø"/>
            </a:pPr>
            <a:r>
              <a:rPr lang="zh-CN" altLang="en-US" sz="2400" dirty="0" smtClean="0">
                <a:solidFill>
                  <a:schemeClr val="accent4">
                    <a:lumMod val="75000"/>
                  </a:schemeClr>
                </a:solidFill>
              </a:rPr>
              <a:t>运行人员得力助手</a:t>
            </a:r>
            <a:endParaRPr lang="en-US" altLang="zh-CN" sz="2400" dirty="0" smtClean="0">
              <a:solidFill>
                <a:schemeClr val="accent4">
                  <a:lumMod val="75000"/>
                </a:schemeClr>
              </a:solidFill>
            </a:endParaRPr>
          </a:p>
        </p:txBody>
      </p:sp>
      <p:sp>
        <p:nvSpPr>
          <p:cNvPr id="7" name="圆角矩形 6"/>
          <p:cNvSpPr/>
          <p:nvPr/>
        </p:nvSpPr>
        <p:spPr>
          <a:xfrm>
            <a:off x="357158" y="2571744"/>
            <a:ext cx="8572560" cy="414340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chemeClr val="accent2">
                    <a:lumMod val="75000"/>
                  </a:schemeClr>
                </a:solidFill>
              </a:rPr>
              <a:t>我们的优势</a:t>
            </a:r>
            <a:r>
              <a:rPr lang="en-US" altLang="zh-CN" sz="2800" dirty="0" smtClean="0">
                <a:solidFill>
                  <a:schemeClr val="accent2">
                    <a:lumMod val="75000"/>
                  </a:schemeClr>
                </a:solidFill>
              </a:rPr>
              <a:t>:</a:t>
            </a:r>
          </a:p>
          <a:p>
            <a:pPr>
              <a:buFont typeface="Wingdings" pitchFamily="2" charset="2"/>
              <a:buChar char="Ø"/>
            </a:pPr>
            <a:r>
              <a:rPr lang="zh-CN" altLang="en-US" sz="2800" dirty="0" smtClean="0">
                <a:solidFill>
                  <a:schemeClr val="accent4">
                    <a:lumMod val="75000"/>
                  </a:schemeClr>
                </a:solidFill>
              </a:rPr>
              <a:t>我们独创的工况算法，使监控更为精确合理；</a:t>
            </a:r>
          </a:p>
          <a:p>
            <a:pPr>
              <a:buFont typeface="Wingdings" pitchFamily="2" charset="2"/>
              <a:buChar char="Ø"/>
            </a:pPr>
            <a:r>
              <a:rPr lang="zh-CN" altLang="en-US" sz="2800" dirty="0" smtClean="0">
                <a:solidFill>
                  <a:schemeClr val="accent4">
                    <a:lumMod val="75000"/>
                  </a:schemeClr>
                </a:solidFill>
              </a:rPr>
              <a:t>根据设备的运行状态对监控参数进行状态统计，为设备的状态管理和监控提供准确的数据依据；</a:t>
            </a:r>
          </a:p>
          <a:p>
            <a:pPr>
              <a:buFont typeface="Wingdings" pitchFamily="2" charset="2"/>
              <a:buChar char="Ø"/>
            </a:pPr>
            <a:r>
              <a:rPr lang="zh-CN" altLang="en-US" sz="2800" dirty="0" smtClean="0">
                <a:solidFill>
                  <a:schemeClr val="accent4">
                    <a:lumMod val="75000"/>
                  </a:schemeClr>
                </a:solidFill>
              </a:rPr>
              <a:t>结合软测量技术对反映设备运行状态的间接计算参数进行监控；</a:t>
            </a:r>
          </a:p>
          <a:p>
            <a:pPr>
              <a:buFont typeface="Wingdings" pitchFamily="2" charset="2"/>
              <a:buChar char="Ø"/>
            </a:pPr>
            <a:r>
              <a:rPr lang="zh-CN" altLang="en-US" sz="2800" dirty="0" smtClean="0">
                <a:solidFill>
                  <a:schemeClr val="accent4">
                    <a:lumMod val="75000"/>
                  </a:schemeClr>
                </a:solidFill>
              </a:rPr>
              <a:t>通过状态数据分析，获得不同状态条件下设备的最佳（最差）运行参数，为指标挖潜和设备安全管理提供数据支持；</a:t>
            </a:r>
            <a:endParaRPr lang="zh-CN" alt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监控系统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实时监控</a:t>
            </a:r>
            <a:endParaRPr lang="zh-CN" altLang="en-US" sz="2400" b="1" dirty="0">
              <a:latin typeface="黑体" pitchFamily="49" charset="-122"/>
              <a:ea typeface="黑体" pitchFamily="49" charset="-122"/>
            </a:endParaRPr>
          </a:p>
        </p:txBody>
      </p:sp>
      <p:pic>
        <p:nvPicPr>
          <p:cNvPr id="32770" name="Picture 2"/>
          <p:cNvPicPr>
            <a:picLocks noChangeAspect="1" noChangeArrowheads="1"/>
          </p:cNvPicPr>
          <p:nvPr/>
        </p:nvPicPr>
        <p:blipFill>
          <a:blip r:embed="rId2"/>
          <a:srcRect/>
          <a:stretch>
            <a:fillRect/>
          </a:stretch>
        </p:blipFill>
        <p:spPr bwMode="auto">
          <a:xfrm>
            <a:off x="0" y="571480"/>
            <a:ext cx="9144000"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监控系统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历史工况统计</a:t>
            </a:r>
            <a:endParaRPr lang="zh-CN" altLang="en-US" sz="2400" b="1" dirty="0">
              <a:latin typeface="黑体" pitchFamily="49" charset="-122"/>
              <a:ea typeface="黑体" pitchFamily="49" charset="-122"/>
            </a:endParaRPr>
          </a:p>
        </p:txBody>
      </p:sp>
      <p:pic>
        <p:nvPicPr>
          <p:cNvPr id="33794" name="Picture 2"/>
          <p:cNvPicPr>
            <a:picLocks noChangeAspect="1" noChangeArrowheads="1"/>
          </p:cNvPicPr>
          <p:nvPr/>
        </p:nvPicPr>
        <p:blipFill>
          <a:blip r:embed="rId2"/>
          <a:srcRect/>
          <a:stretch>
            <a:fillRect/>
          </a:stretch>
        </p:blipFill>
        <p:spPr bwMode="auto">
          <a:xfrm>
            <a:off x="0" y="714356"/>
            <a:ext cx="9145920"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监控系统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历史工况统计</a:t>
            </a:r>
            <a:endParaRPr lang="zh-CN" altLang="en-US" sz="2400" b="1" dirty="0">
              <a:latin typeface="黑体" pitchFamily="49" charset="-122"/>
              <a:ea typeface="黑体" pitchFamily="49" charset="-122"/>
            </a:endParaRPr>
          </a:p>
        </p:txBody>
      </p:sp>
      <p:pic>
        <p:nvPicPr>
          <p:cNvPr id="34818" name="Picture 2"/>
          <p:cNvPicPr>
            <a:picLocks noChangeAspect="1" noChangeArrowheads="1"/>
          </p:cNvPicPr>
          <p:nvPr/>
        </p:nvPicPr>
        <p:blipFill>
          <a:blip r:embed="rId2"/>
          <a:srcRect/>
          <a:stretch>
            <a:fillRect/>
          </a:stretch>
        </p:blipFill>
        <p:spPr bwMode="auto">
          <a:xfrm>
            <a:off x="0" y="928670"/>
            <a:ext cx="9144000" cy="4143404"/>
          </a:xfrm>
          <a:prstGeom prst="rect">
            <a:avLst/>
          </a:prstGeom>
          <a:noFill/>
          <a:ln w="9525">
            <a:noFill/>
            <a:miter lim="800000"/>
            <a:headEnd/>
            <a:tailEnd/>
          </a:ln>
          <a:effectLst/>
        </p:spPr>
      </p:pic>
      <p:sp>
        <p:nvSpPr>
          <p:cNvPr id="5" name="矩形 4"/>
          <p:cNvSpPr/>
          <p:nvPr/>
        </p:nvSpPr>
        <p:spPr>
          <a:xfrm>
            <a:off x="214282" y="5572140"/>
            <a:ext cx="8715436" cy="7858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dirty="0" smtClean="0"/>
              <a:t>天</a:t>
            </a:r>
            <a:r>
              <a:rPr lang="en-US" altLang="zh-CN" dirty="0" smtClean="0"/>
              <a:t>/</a:t>
            </a:r>
            <a:r>
              <a:rPr lang="zh-CN" altLang="en-US" dirty="0" smtClean="0"/>
              <a:t>月统计</a:t>
            </a:r>
            <a:endParaRPr lang="en-US" altLang="zh-CN" dirty="0" smtClean="0"/>
          </a:p>
          <a:p>
            <a:pPr>
              <a:buFont typeface="Wingdings" pitchFamily="2" charset="2"/>
              <a:buChar char="ü"/>
            </a:pPr>
            <a:r>
              <a:rPr lang="zh-CN" altLang="en-US" dirty="0" smtClean="0"/>
              <a:t>多种报表方式</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监控系统 </a:t>
            </a:r>
            <a:r>
              <a:rPr lang="en-US" altLang="zh-CN" sz="2400" b="1" dirty="0" smtClean="0">
                <a:latin typeface="黑体" pitchFamily="49" charset="-122"/>
                <a:ea typeface="黑体" pitchFamily="49" charset="-122"/>
              </a:rPr>
              <a:t>– tag</a:t>
            </a:r>
            <a:r>
              <a:rPr lang="zh-CN" altLang="en-US" sz="2400" b="1" dirty="0" smtClean="0">
                <a:latin typeface="黑体" pitchFamily="49" charset="-122"/>
                <a:ea typeface="黑体" pitchFamily="49" charset="-122"/>
              </a:rPr>
              <a:t>统计</a:t>
            </a:r>
            <a:endParaRPr lang="zh-CN" altLang="en-US" sz="2400" b="1" dirty="0">
              <a:latin typeface="黑体" pitchFamily="49" charset="-122"/>
              <a:ea typeface="黑体" pitchFamily="49" charset="-122"/>
            </a:endParaRPr>
          </a:p>
        </p:txBody>
      </p:sp>
      <p:pic>
        <p:nvPicPr>
          <p:cNvPr id="35842" name="Picture 2"/>
          <p:cNvPicPr>
            <a:picLocks noChangeAspect="1" noChangeArrowheads="1"/>
          </p:cNvPicPr>
          <p:nvPr/>
        </p:nvPicPr>
        <p:blipFill>
          <a:blip r:embed="rId2"/>
          <a:srcRect/>
          <a:stretch>
            <a:fillRect/>
          </a:stretch>
        </p:blipFill>
        <p:spPr bwMode="auto">
          <a:xfrm>
            <a:off x="0" y="571480"/>
            <a:ext cx="9144000" cy="2886928"/>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0" y="3429000"/>
            <a:ext cx="9143999" cy="2357454"/>
          </a:xfrm>
          <a:prstGeom prst="rect">
            <a:avLst/>
          </a:prstGeom>
          <a:noFill/>
          <a:ln w="9525">
            <a:noFill/>
            <a:miter lim="800000"/>
            <a:headEnd/>
            <a:tailEnd/>
          </a:ln>
          <a:effectLst/>
        </p:spPr>
      </p:pic>
      <p:sp>
        <p:nvSpPr>
          <p:cNvPr id="7" name="矩形 6"/>
          <p:cNvSpPr/>
          <p:nvPr/>
        </p:nvSpPr>
        <p:spPr>
          <a:xfrm>
            <a:off x="142844" y="5929330"/>
            <a:ext cx="8715436" cy="7858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dirty="0" smtClean="0"/>
              <a:t>实时</a:t>
            </a:r>
            <a:r>
              <a:rPr lang="en-US" altLang="zh-CN" dirty="0" smtClean="0"/>
              <a:t>/</a:t>
            </a:r>
            <a:r>
              <a:rPr lang="zh-CN" altLang="en-US" dirty="0" smtClean="0"/>
              <a:t>天</a:t>
            </a:r>
            <a:r>
              <a:rPr lang="en-US" altLang="zh-CN" dirty="0" smtClean="0"/>
              <a:t>/</a:t>
            </a:r>
            <a:r>
              <a:rPr lang="zh-CN" altLang="en-US" dirty="0" smtClean="0"/>
              <a:t>月统计</a:t>
            </a:r>
            <a:endParaRPr lang="en-US" altLang="zh-CN" dirty="0" smtClean="0"/>
          </a:p>
          <a:p>
            <a:pPr>
              <a:buFont typeface="Wingdings" pitchFamily="2" charset="2"/>
              <a:buChar char="ü"/>
            </a:pPr>
            <a:r>
              <a:rPr lang="zh-CN" altLang="en-US" dirty="0" smtClean="0"/>
              <a:t>多种报表方式</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85984" y="785794"/>
            <a:ext cx="4857784" cy="428628"/>
          </a:xfrm>
          <a:prstGeom prst="rect">
            <a:avLst/>
          </a:prstGeom>
          <a:gradFill>
            <a:gsLst>
              <a:gs pos="0">
                <a:srgbClr val="03D4A8"/>
              </a:gs>
              <a:gs pos="25000">
                <a:srgbClr val="21D6E0"/>
              </a:gs>
              <a:gs pos="75000">
                <a:srgbClr val="0087E6"/>
              </a:gs>
              <a:gs pos="100000">
                <a:srgbClr val="005CBF"/>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目录</a:t>
            </a:r>
            <a:endParaRPr lang="zh-CN" altLang="en-US" sz="2400" dirty="0"/>
          </a:p>
        </p:txBody>
      </p:sp>
      <p:sp>
        <p:nvSpPr>
          <p:cNvPr id="4" name="矩形 3"/>
          <p:cNvSpPr/>
          <p:nvPr/>
        </p:nvSpPr>
        <p:spPr>
          <a:xfrm>
            <a:off x="2285984" y="1214422"/>
            <a:ext cx="4857784" cy="5072098"/>
          </a:xfrm>
          <a:prstGeom prst="rect">
            <a:avLst/>
          </a:prstGeom>
          <a:gradFill>
            <a:gsLst>
              <a:gs pos="0">
                <a:srgbClr val="03D4A8"/>
              </a:gs>
              <a:gs pos="25000">
                <a:srgbClr val="21D6E0"/>
              </a:gs>
              <a:gs pos="75000">
                <a:srgbClr val="0087E6"/>
              </a:gs>
              <a:gs pos="100000">
                <a:srgbClr val="005CBF"/>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zh-CN" altLang="en-US" sz="3200" dirty="0" smtClean="0"/>
              <a:t>鹏肯能源系统简介</a:t>
            </a:r>
            <a:endParaRPr lang="en-US" altLang="zh-CN" sz="3200" dirty="0" smtClean="0"/>
          </a:p>
          <a:p>
            <a:pPr>
              <a:buFont typeface="Wingdings" pitchFamily="2" charset="2"/>
              <a:buChar char="Ø"/>
            </a:pPr>
            <a:r>
              <a:rPr lang="zh-CN" altLang="en-US" sz="3200" dirty="0" smtClean="0"/>
              <a:t>本地系统</a:t>
            </a:r>
            <a:endParaRPr lang="en-US" altLang="zh-CN" sz="3200" dirty="0" smtClean="0"/>
          </a:p>
          <a:p>
            <a:pPr>
              <a:buFont typeface="Wingdings" pitchFamily="2" charset="2"/>
              <a:buChar char="l"/>
            </a:pPr>
            <a:r>
              <a:rPr lang="en-US" altLang="zh-CN" sz="3200" dirty="0" smtClean="0"/>
              <a:t>   </a:t>
            </a:r>
            <a:r>
              <a:rPr lang="zh-CN" altLang="en-US" sz="3200" dirty="0" smtClean="0"/>
              <a:t>优化与控制系统</a:t>
            </a:r>
            <a:endParaRPr lang="en-US" altLang="zh-CN" sz="3200" dirty="0" smtClean="0"/>
          </a:p>
          <a:p>
            <a:pPr>
              <a:buFont typeface="Wingdings" pitchFamily="2" charset="2"/>
              <a:buChar char="l"/>
            </a:pPr>
            <a:r>
              <a:rPr lang="en-US" altLang="zh-CN" sz="3200" dirty="0" smtClean="0"/>
              <a:t>   </a:t>
            </a:r>
            <a:r>
              <a:rPr lang="zh-CN" altLang="en-US" sz="3200" dirty="0" smtClean="0"/>
              <a:t>指标系统</a:t>
            </a:r>
            <a:endParaRPr lang="en-US" altLang="zh-CN" sz="3200" dirty="0" smtClean="0"/>
          </a:p>
          <a:p>
            <a:pPr>
              <a:buFont typeface="Wingdings" pitchFamily="2" charset="2"/>
              <a:buChar char="l"/>
            </a:pPr>
            <a:r>
              <a:rPr lang="en-US" altLang="zh-CN" sz="3200" dirty="0" smtClean="0"/>
              <a:t>   </a:t>
            </a:r>
            <a:r>
              <a:rPr lang="zh-CN" altLang="en-US" sz="3200" dirty="0" smtClean="0"/>
              <a:t>监控系统</a:t>
            </a:r>
            <a:endParaRPr lang="en-US" altLang="zh-CN" sz="3200" dirty="0" smtClean="0"/>
          </a:p>
          <a:p>
            <a:pPr>
              <a:buFont typeface="Wingdings" pitchFamily="2" charset="2"/>
              <a:buChar char="l"/>
            </a:pPr>
            <a:r>
              <a:rPr lang="en-US" altLang="zh-CN" sz="3200" dirty="0" smtClean="0"/>
              <a:t>   </a:t>
            </a:r>
            <a:r>
              <a:rPr lang="zh-CN" altLang="en-US" sz="3200" dirty="0" smtClean="0"/>
              <a:t>壁温监控系统</a:t>
            </a:r>
            <a:endParaRPr lang="en-US" altLang="zh-CN" sz="3200" dirty="0" smtClean="0"/>
          </a:p>
          <a:p>
            <a:pPr>
              <a:buFont typeface="Wingdings" pitchFamily="2" charset="2"/>
              <a:buChar char="l"/>
            </a:pPr>
            <a:r>
              <a:rPr lang="en-US" altLang="zh-CN" sz="3200" dirty="0" smtClean="0"/>
              <a:t>   </a:t>
            </a:r>
            <a:r>
              <a:rPr lang="zh-CN" altLang="en-US" sz="3200" dirty="0" smtClean="0"/>
              <a:t>常用计算</a:t>
            </a:r>
            <a:endParaRPr lang="en-US" altLang="zh-CN" sz="3200" dirty="0" smtClean="0"/>
          </a:p>
          <a:p>
            <a:pPr>
              <a:buFont typeface="Wingdings" pitchFamily="2" charset="2"/>
              <a:buChar char="l"/>
            </a:pPr>
            <a:r>
              <a:rPr lang="en-US" altLang="zh-CN" sz="3200" dirty="0" smtClean="0"/>
              <a:t>    </a:t>
            </a:r>
            <a:r>
              <a:rPr lang="zh-CN" altLang="en-US" sz="3200" dirty="0" smtClean="0"/>
              <a:t>用户权限</a:t>
            </a:r>
            <a:endParaRPr lang="en-US" altLang="zh-CN" sz="3200" dirty="0" smtClean="0"/>
          </a:p>
          <a:p>
            <a:pPr>
              <a:buFont typeface="Wingdings" pitchFamily="2" charset="2"/>
              <a:buChar char="Ø"/>
            </a:pPr>
            <a:r>
              <a:rPr lang="zh-CN" altLang="en-US" sz="3200" dirty="0" smtClean="0"/>
              <a:t>远程支持系统</a:t>
            </a: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壁温监控系统</a:t>
            </a:r>
            <a:endParaRPr lang="zh-CN" altLang="en-US" sz="2400" b="1" dirty="0">
              <a:latin typeface="黑体" pitchFamily="49" charset="-122"/>
              <a:ea typeface="黑体" pitchFamily="49" charset="-122"/>
            </a:endParaRPr>
          </a:p>
        </p:txBody>
      </p:sp>
      <p:sp>
        <p:nvSpPr>
          <p:cNvPr id="6" name="圆角矩形 5"/>
          <p:cNvSpPr/>
          <p:nvPr/>
        </p:nvSpPr>
        <p:spPr>
          <a:xfrm>
            <a:off x="500034" y="642918"/>
            <a:ext cx="8429684" cy="1857388"/>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accent2">
                    <a:lumMod val="75000"/>
                  </a:schemeClr>
                </a:solidFill>
              </a:rPr>
              <a:t>功能</a:t>
            </a:r>
            <a:r>
              <a:rPr lang="en-US" altLang="zh-CN" sz="2400" dirty="0" smtClean="0">
                <a:solidFill>
                  <a:schemeClr val="accent2">
                    <a:lumMod val="75000"/>
                  </a:schemeClr>
                </a:solidFill>
              </a:rPr>
              <a:t>:</a:t>
            </a:r>
          </a:p>
          <a:p>
            <a:pPr>
              <a:buFont typeface="Wingdings" pitchFamily="2" charset="2"/>
              <a:buChar char="Ø"/>
            </a:pPr>
            <a:r>
              <a:rPr lang="zh-CN" altLang="en-US" sz="2400" dirty="0" smtClean="0">
                <a:solidFill>
                  <a:schemeClr val="accent4">
                    <a:lumMod val="75000"/>
                  </a:schemeClr>
                </a:solidFill>
              </a:rPr>
              <a:t>实时监控</a:t>
            </a:r>
          </a:p>
          <a:p>
            <a:pPr>
              <a:buFont typeface="Wingdings" pitchFamily="2" charset="2"/>
              <a:buChar char="Ø"/>
            </a:pPr>
            <a:r>
              <a:rPr lang="zh-CN" altLang="en-US" sz="2400" dirty="0" smtClean="0">
                <a:solidFill>
                  <a:schemeClr val="accent4">
                    <a:lumMod val="75000"/>
                  </a:schemeClr>
                </a:solidFill>
              </a:rPr>
              <a:t>工况统计与导出</a:t>
            </a:r>
            <a:endParaRPr lang="en-US" altLang="zh-CN" sz="2400" dirty="0" smtClean="0">
              <a:solidFill>
                <a:schemeClr val="accent4">
                  <a:lumMod val="75000"/>
                </a:schemeClr>
              </a:solidFill>
            </a:endParaRPr>
          </a:p>
          <a:p>
            <a:pPr>
              <a:buFont typeface="Wingdings" pitchFamily="2" charset="2"/>
              <a:buChar char="Ø"/>
            </a:pPr>
            <a:r>
              <a:rPr lang="zh-CN" altLang="en-US" sz="2400" dirty="0" smtClean="0">
                <a:solidFill>
                  <a:schemeClr val="accent4">
                    <a:lumMod val="75000"/>
                  </a:schemeClr>
                </a:solidFill>
              </a:rPr>
              <a:t>运行人员得力助手</a:t>
            </a:r>
            <a:endParaRPr lang="en-US" altLang="zh-CN" sz="2400" dirty="0" smtClean="0">
              <a:solidFill>
                <a:schemeClr val="accent4">
                  <a:lumMod val="75000"/>
                </a:schemeClr>
              </a:solidFill>
            </a:endParaRPr>
          </a:p>
        </p:txBody>
      </p:sp>
      <p:sp>
        <p:nvSpPr>
          <p:cNvPr id="8" name="圆角矩形 7"/>
          <p:cNvSpPr/>
          <p:nvPr/>
        </p:nvSpPr>
        <p:spPr>
          <a:xfrm>
            <a:off x="357158" y="2571744"/>
            <a:ext cx="8572560" cy="414340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chemeClr val="accent2">
                    <a:lumMod val="75000"/>
                  </a:schemeClr>
                </a:solidFill>
              </a:rPr>
              <a:t>我们的优势</a:t>
            </a:r>
            <a:r>
              <a:rPr lang="en-US" altLang="zh-CN" sz="2800" dirty="0" smtClean="0">
                <a:solidFill>
                  <a:schemeClr val="accent2">
                    <a:lumMod val="75000"/>
                  </a:schemeClr>
                </a:solidFill>
              </a:rPr>
              <a:t>:</a:t>
            </a:r>
          </a:p>
          <a:p>
            <a:pPr>
              <a:buFont typeface="Wingdings" pitchFamily="2" charset="2"/>
              <a:buChar char="Ø"/>
            </a:pPr>
            <a:r>
              <a:rPr lang="zh-CN" altLang="en-US" sz="2800" dirty="0" smtClean="0">
                <a:solidFill>
                  <a:schemeClr val="accent4">
                    <a:lumMod val="75000"/>
                  </a:schemeClr>
                </a:solidFill>
              </a:rPr>
              <a:t>我们的壁温监控基于工况统计，使超温分析更为合理。</a:t>
            </a:r>
          </a:p>
          <a:p>
            <a:pPr>
              <a:buFont typeface="Wingdings" pitchFamily="2" charset="2"/>
              <a:buChar char="Ø"/>
            </a:pPr>
            <a:r>
              <a:rPr lang="zh-CN" altLang="en-US" sz="2800" dirty="0" smtClean="0">
                <a:solidFill>
                  <a:schemeClr val="accent4">
                    <a:lumMod val="75000"/>
                  </a:schemeClr>
                </a:solidFill>
              </a:rPr>
              <a:t>对所有受热面管壁温度进行实时管理和显示；</a:t>
            </a:r>
          </a:p>
          <a:p>
            <a:pPr>
              <a:buFont typeface="Wingdings" pitchFamily="2" charset="2"/>
              <a:buChar char="Ø"/>
            </a:pPr>
            <a:r>
              <a:rPr lang="zh-CN" altLang="en-US" sz="2800" dirty="0" smtClean="0">
                <a:solidFill>
                  <a:schemeClr val="accent4">
                    <a:lumMod val="75000"/>
                  </a:schemeClr>
                </a:solidFill>
              </a:rPr>
              <a:t>详细统计每根管子的超温情况，为受热面管理提供详细的统计数据；</a:t>
            </a:r>
          </a:p>
          <a:p>
            <a:pPr>
              <a:buFont typeface="Wingdings" pitchFamily="2" charset="2"/>
              <a:buChar char="Ø"/>
            </a:pPr>
            <a:r>
              <a:rPr lang="zh-CN" altLang="en-US" sz="2800" dirty="0" smtClean="0">
                <a:solidFill>
                  <a:schemeClr val="accent4">
                    <a:lumMod val="75000"/>
                  </a:schemeClr>
                </a:solidFill>
              </a:rPr>
              <a:t>实时计算受热面热偏差等运行参数，为运行优化和运行分析提供数据依据。</a:t>
            </a:r>
          </a:p>
          <a:p>
            <a:pPr>
              <a:buFont typeface="Wingdings" pitchFamily="2" charset="2"/>
              <a:buChar char="Ø"/>
            </a:pPr>
            <a:r>
              <a:rPr lang="zh-CN" altLang="en-US" sz="2800" dirty="0" smtClean="0">
                <a:solidFill>
                  <a:schemeClr val="accent4">
                    <a:lumMod val="75000"/>
                  </a:schemeClr>
                </a:solidFill>
              </a:rPr>
              <a:t>灵活、丰富、详细的报表统计功能。</a:t>
            </a:r>
            <a:endParaRPr lang="zh-CN" alt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壁温监控系统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实时监控</a:t>
            </a:r>
            <a:endParaRPr lang="zh-CN" altLang="en-US" sz="2400" b="1" dirty="0">
              <a:latin typeface="黑体" pitchFamily="49" charset="-122"/>
              <a:ea typeface="黑体" pitchFamily="49" charset="-122"/>
            </a:endParaRPr>
          </a:p>
        </p:txBody>
      </p:sp>
      <p:pic>
        <p:nvPicPr>
          <p:cNvPr id="36866" name="Picture 2" descr="D:\power\power\baseline\code\www\html\help\metal_temperature\resource\real_1.bmp"/>
          <p:cNvPicPr>
            <a:picLocks noChangeAspect="1" noChangeArrowheads="1"/>
          </p:cNvPicPr>
          <p:nvPr/>
        </p:nvPicPr>
        <p:blipFill>
          <a:blip r:embed="rId2"/>
          <a:srcRect/>
          <a:stretch>
            <a:fillRect/>
          </a:stretch>
        </p:blipFill>
        <p:spPr bwMode="auto">
          <a:xfrm>
            <a:off x="0" y="714356"/>
            <a:ext cx="9144000" cy="514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壁温监控系统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历史统计</a:t>
            </a:r>
            <a:endParaRPr lang="zh-CN" altLang="en-US" sz="2400" b="1" dirty="0">
              <a:latin typeface="黑体" pitchFamily="49" charset="-122"/>
              <a:ea typeface="黑体" pitchFamily="49" charset="-122"/>
            </a:endParaRPr>
          </a:p>
        </p:txBody>
      </p:sp>
      <p:pic>
        <p:nvPicPr>
          <p:cNvPr id="3075" name="Picture 3"/>
          <p:cNvPicPr>
            <a:picLocks noChangeAspect="1" noChangeArrowheads="1"/>
          </p:cNvPicPr>
          <p:nvPr/>
        </p:nvPicPr>
        <p:blipFill>
          <a:blip r:embed="rId2"/>
          <a:srcRect/>
          <a:stretch>
            <a:fillRect/>
          </a:stretch>
        </p:blipFill>
        <p:spPr bwMode="auto">
          <a:xfrm>
            <a:off x="0" y="642918"/>
            <a:ext cx="6227486" cy="6215082"/>
          </a:xfrm>
          <a:prstGeom prst="rect">
            <a:avLst/>
          </a:prstGeom>
          <a:noFill/>
          <a:ln w="9525">
            <a:noFill/>
            <a:miter lim="800000"/>
            <a:headEnd/>
            <a:tailEnd/>
          </a:ln>
          <a:effectLst/>
        </p:spPr>
      </p:pic>
      <p:sp>
        <p:nvSpPr>
          <p:cNvPr id="6" name="圆角矩形 5"/>
          <p:cNvSpPr/>
          <p:nvPr/>
        </p:nvSpPr>
        <p:spPr>
          <a:xfrm>
            <a:off x="6429388" y="642918"/>
            <a:ext cx="2571768" cy="3500462"/>
          </a:xfrm>
          <a:prstGeom prst="round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sz="1600" dirty="0" smtClean="0"/>
              <a:t>受热月度面统计</a:t>
            </a:r>
            <a:endParaRPr lang="en-US" altLang="zh-CN" sz="1600" dirty="0" smtClean="0"/>
          </a:p>
          <a:p>
            <a:pPr>
              <a:buFont typeface="Wingdings" pitchFamily="2" charset="2"/>
              <a:buChar char="ü"/>
            </a:pPr>
            <a:r>
              <a:rPr lang="zh-CN" altLang="en-US" sz="1600" dirty="0" smtClean="0"/>
              <a:t>单点月度统计</a:t>
            </a:r>
            <a:endParaRPr lang="en-US" altLang="zh-CN" sz="1600" dirty="0" smtClean="0"/>
          </a:p>
          <a:p>
            <a:pPr>
              <a:buFont typeface="Wingdings" pitchFamily="2" charset="2"/>
              <a:buChar char="ü"/>
            </a:pPr>
            <a:r>
              <a:rPr lang="zh-CN" altLang="en-US" sz="1600" dirty="0" smtClean="0"/>
              <a:t>受热面自定义日期统计</a:t>
            </a:r>
            <a:endParaRPr lang="en-US" altLang="zh-CN" sz="1600" dirty="0" smtClean="0"/>
          </a:p>
          <a:p>
            <a:pPr>
              <a:buFont typeface="Wingdings" pitchFamily="2" charset="2"/>
              <a:buChar char="ü"/>
            </a:pPr>
            <a:r>
              <a:rPr lang="zh-CN" altLang="en-US" sz="1600" dirty="0" smtClean="0"/>
              <a:t>单点自定义日期统计</a:t>
            </a:r>
            <a:endParaRPr lang="en-US" altLang="zh-CN" sz="1600" dirty="0" smtClean="0"/>
          </a:p>
          <a:p>
            <a:pPr algn="ct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常用计算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燃料成本计算</a:t>
            </a:r>
            <a:endParaRPr lang="zh-CN" altLang="en-US" sz="2400" b="1" dirty="0">
              <a:latin typeface="黑体" pitchFamily="49" charset="-122"/>
              <a:ea typeface="黑体" pitchFamily="49" charset="-122"/>
            </a:endParaRPr>
          </a:p>
        </p:txBody>
      </p:sp>
      <p:pic>
        <p:nvPicPr>
          <p:cNvPr id="39938" name="Picture 2" descr="D:\power\power\baseline\code\www\html\help\calcs\resource\calc_2_1.png"/>
          <p:cNvPicPr>
            <a:picLocks noChangeAspect="1" noChangeArrowheads="1"/>
          </p:cNvPicPr>
          <p:nvPr/>
        </p:nvPicPr>
        <p:blipFill>
          <a:blip r:embed="rId2"/>
          <a:srcRect/>
          <a:stretch>
            <a:fillRect/>
          </a:stretch>
        </p:blipFill>
        <p:spPr bwMode="auto">
          <a:xfrm>
            <a:off x="1" y="642918"/>
            <a:ext cx="9143999" cy="188489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585791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用户权限</a:t>
            </a:r>
            <a:endParaRPr lang="zh-CN" altLang="en-US" sz="2400" b="1" dirty="0">
              <a:latin typeface="黑体" pitchFamily="49" charset="-122"/>
              <a:ea typeface="黑体" pitchFamily="49" charset="-122"/>
            </a:endParaRPr>
          </a:p>
        </p:txBody>
      </p:sp>
      <p:pic>
        <p:nvPicPr>
          <p:cNvPr id="40962" name="Picture 2"/>
          <p:cNvPicPr>
            <a:picLocks noChangeAspect="1" noChangeArrowheads="1"/>
          </p:cNvPicPr>
          <p:nvPr/>
        </p:nvPicPr>
        <p:blipFill>
          <a:blip r:embed="rId2"/>
          <a:srcRect/>
          <a:stretch>
            <a:fillRect/>
          </a:stretch>
        </p:blipFill>
        <p:spPr bwMode="auto">
          <a:xfrm>
            <a:off x="0" y="642918"/>
            <a:ext cx="9144000" cy="5000660"/>
          </a:xfrm>
          <a:prstGeom prst="rect">
            <a:avLst/>
          </a:prstGeom>
          <a:noFill/>
          <a:ln w="9525">
            <a:noFill/>
            <a:miter lim="800000"/>
            <a:headEnd/>
            <a:tailEnd/>
          </a:ln>
          <a:effectLst/>
        </p:spPr>
      </p:pic>
      <p:sp>
        <p:nvSpPr>
          <p:cNvPr id="5" name="矩形 4"/>
          <p:cNvSpPr/>
          <p:nvPr/>
        </p:nvSpPr>
        <p:spPr>
          <a:xfrm>
            <a:off x="214282" y="5929330"/>
            <a:ext cx="8715436" cy="7858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dirty="0" smtClean="0"/>
              <a:t>多方面权限与安全控制</a:t>
            </a:r>
            <a:endParaRPr lang="en-US" altLang="zh-CN"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远程支持系统</a:t>
            </a:r>
            <a:endParaRPr lang="zh-CN" altLang="en-US" sz="2400" b="1" dirty="0">
              <a:latin typeface="黑体" pitchFamily="49" charset="-122"/>
              <a:ea typeface="黑体" pitchFamily="49" charset="-122"/>
            </a:endParaRPr>
          </a:p>
        </p:txBody>
      </p:sp>
      <p:pic>
        <p:nvPicPr>
          <p:cNvPr id="3075" name="Picture 3"/>
          <p:cNvPicPr>
            <a:picLocks noChangeAspect="1" noChangeArrowheads="1"/>
          </p:cNvPicPr>
          <p:nvPr/>
        </p:nvPicPr>
        <p:blipFill>
          <a:blip r:embed="rId2"/>
          <a:srcRect/>
          <a:stretch>
            <a:fillRect/>
          </a:stretch>
        </p:blipFill>
        <p:spPr bwMode="auto">
          <a:xfrm>
            <a:off x="857224" y="785794"/>
            <a:ext cx="7153275" cy="3324225"/>
          </a:xfrm>
          <a:prstGeom prst="rect">
            <a:avLst/>
          </a:prstGeom>
          <a:noFill/>
          <a:ln w="9525">
            <a:noFill/>
            <a:miter lim="800000"/>
            <a:headEnd/>
            <a:tailEnd/>
          </a:ln>
          <a:effectLst/>
        </p:spPr>
      </p:pic>
      <p:sp>
        <p:nvSpPr>
          <p:cNvPr id="9" name="圆角矩形 8"/>
          <p:cNvSpPr/>
          <p:nvPr/>
        </p:nvSpPr>
        <p:spPr>
          <a:xfrm>
            <a:off x="5000628" y="4786322"/>
            <a:ext cx="3786214" cy="164307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zh-CN" altLang="en-US" dirty="0" smtClean="0">
                <a:solidFill>
                  <a:srgbClr val="FFFF00"/>
                </a:solidFill>
              </a:rPr>
              <a:t>与现场控制效果完全相同</a:t>
            </a:r>
            <a:endParaRPr lang="en-US" altLang="zh-CN" dirty="0" smtClean="0">
              <a:solidFill>
                <a:srgbClr val="FFFF00"/>
              </a:solidFill>
            </a:endParaRPr>
          </a:p>
          <a:p>
            <a:pPr>
              <a:buFont typeface="Wingdings" pitchFamily="2" charset="2"/>
              <a:buChar char="ü"/>
            </a:pPr>
            <a:r>
              <a:rPr lang="zh-CN" altLang="en-US" dirty="0" smtClean="0">
                <a:solidFill>
                  <a:srgbClr val="FFFF00"/>
                </a:solidFill>
              </a:rPr>
              <a:t>解决空间制约，响应更为及时</a:t>
            </a:r>
            <a:endParaRPr lang="en-US" altLang="zh-CN" dirty="0" smtClean="0">
              <a:solidFill>
                <a:srgbClr val="FFFF00"/>
              </a:solidFill>
            </a:endParaRPr>
          </a:p>
          <a:p>
            <a:pPr>
              <a:buFont typeface="Wingdings" pitchFamily="2" charset="2"/>
              <a:buChar char="ü"/>
            </a:pPr>
            <a:r>
              <a:rPr lang="zh-CN" altLang="en-US" dirty="0" smtClean="0">
                <a:solidFill>
                  <a:srgbClr val="FFFF00"/>
                </a:solidFill>
              </a:rPr>
              <a:t>成本更低</a:t>
            </a:r>
            <a:endParaRPr lang="zh-CN" altLang="en-US" dirty="0">
              <a:solidFill>
                <a:srgbClr val="FFFF00"/>
              </a:solidFill>
            </a:endParaRPr>
          </a:p>
        </p:txBody>
      </p:sp>
      <p:sp>
        <p:nvSpPr>
          <p:cNvPr id="10" name="圆角矩形 9"/>
          <p:cNvSpPr/>
          <p:nvPr/>
        </p:nvSpPr>
        <p:spPr>
          <a:xfrm>
            <a:off x="285720" y="4786322"/>
            <a:ext cx="3786214" cy="1643074"/>
          </a:xfrm>
          <a:prstGeom prst="round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zh-CN" altLang="en-US" dirty="0" smtClean="0">
                <a:solidFill>
                  <a:schemeClr val="bg2"/>
                </a:solidFill>
              </a:rPr>
              <a:t>远程诊断，运行建议</a:t>
            </a:r>
            <a:endParaRPr lang="en-US" altLang="zh-CN" dirty="0" smtClean="0">
              <a:solidFill>
                <a:schemeClr val="bg2"/>
              </a:solidFill>
            </a:endParaRPr>
          </a:p>
          <a:p>
            <a:pPr>
              <a:buFont typeface="Wingdings" pitchFamily="2" charset="2"/>
              <a:buChar char="Ø"/>
            </a:pPr>
            <a:r>
              <a:rPr lang="zh-CN" altLang="en-US" dirty="0" smtClean="0">
                <a:solidFill>
                  <a:schemeClr val="bg2"/>
                </a:solidFill>
              </a:rPr>
              <a:t>更多的常用计算</a:t>
            </a:r>
            <a:endParaRPr lang="zh-CN" altLang="en-US"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7000924"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远程支持系统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数据采集</a:t>
            </a:r>
            <a:endParaRPr lang="zh-CN" altLang="en-US" sz="2400" b="1" dirty="0">
              <a:latin typeface="黑体" pitchFamily="49" charset="-122"/>
              <a:ea typeface="黑体" pitchFamily="49" charset="-122"/>
            </a:endParaRPr>
          </a:p>
        </p:txBody>
      </p:sp>
      <p:pic>
        <p:nvPicPr>
          <p:cNvPr id="4098" name="Picture 2"/>
          <p:cNvPicPr>
            <a:picLocks noChangeAspect="1" noChangeArrowheads="1"/>
          </p:cNvPicPr>
          <p:nvPr/>
        </p:nvPicPr>
        <p:blipFill>
          <a:blip r:embed="rId2"/>
          <a:srcRect/>
          <a:stretch>
            <a:fillRect/>
          </a:stretch>
        </p:blipFill>
        <p:spPr bwMode="auto">
          <a:xfrm>
            <a:off x="214282" y="785794"/>
            <a:ext cx="6076950" cy="5819775"/>
          </a:xfrm>
          <a:prstGeom prst="rect">
            <a:avLst/>
          </a:prstGeom>
          <a:noFill/>
          <a:ln w="9525">
            <a:noFill/>
            <a:miter lim="800000"/>
            <a:headEnd/>
            <a:tailEnd/>
          </a:ln>
          <a:effectLst/>
        </p:spPr>
      </p:pic>
      <p:sp>
        <p:nvSpPr>
          <p:cNvPr id="6" name="圆角矩形 5"/>
          <p:cNvSpPr/>
          <p:nvPr/>
        </p:nvSpPr>
        <p:spPr>
          <a:xfrm>
            <a:off x="6643702" y="857232"/>
            <a:ext cx="2357454" cy="5500726"/>
          </a:xfrm>
          <a:prstGeom prst="round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2"/>
                </a:solidFill>
              </a:rPr>
              <a:t>三种数据采集方式：</a:t>
            </a:r>
            <a:endParaRPr lang="en-US" altLang="zh-CN" smtClean="0">
              <a:solidFill>
                <a:schemeClr val="tx2"/>
              </a:solidFill>
            </a:endParaRPr>
          </a:p>
          <a:p>
            <a:endParaRPr lang="en-US" altLang="zh-CN" dirty="0" smtClean="0">
              <a:solidFill>
                <a:schemeClr val="tx2"/>
              </a:solidFill>
            </a:endParaRPr>
          </a:p>
          <a:p>
            <a:pPr>
              <a:buFont typeface="Wingdings" pitchFamily="2" charset="2"/>
              <a:buChar char="ü"/>
            </a:pPr>
            <a:r>
              <a:rPr lang="zh-CN" altLang="en-US" b="1" dirty="0" smtClean="0">
                <a:solidFill>
                  <a:srgbClr val="FFFF00"/>
                </a:solidFill>
              </a:rPr>
              <a:t>自动采集</a:t>
            </a:r>
            <a:endParaRPr lang="en-US" altLang="zh-CN" b="1" dirty="0" smtClean="0">
              <a:solidFill>
                <a:srgbClr val="FFFF00"/>
              </a:solidFill>
            </a:endParaRPr>
          </a:p>
          <a:p>
            <a:pPr>
              <a:buFont typeface="Arial" pitchFamily="34" charset="0"/>
              <a:buChar char="•"/>
            </a:pPr>
            <a:r>
              <a:rPr lang="zh-CN" altLang="en-US" sz="1400" dirty="0" smtClean="0">
                <a:solidFill>
                  <a:schemeClr val="accent5">
                    <a:lumMod val="50000"/>
                  </a:schemeClr>
                </a:solidFill>
              </a:rPr>
              <a:t>实时高效</a:t>
            </a:r>
            <a:endParaRPr lang="en-US" altLang="zh-CN" sz="1400" dirty="0" smtClean="0">
              <a:solidFill>
                <a:schemeClr val="accent5">
                  <a:lumMod val="50000"/>
                </a:schemeClr>
              </a:solidFill>
            </a:endParaRPr>
          </a:p>
          <a:p>
            <a:pPr>
              <a:buFont typeface="Arial" pitchFamily="34" charset="0"/>
              <a:buChar char="•"/>
            </a:pPr>
            <a:r>
              <a:rPr lang="zh-CN" altLang="en-US" sz="1400" dirty="0" smtClean="0">
                <a:solidFill>
                  <a:schemeClr val="accent5">
                    <a:lumMod val="50000"/>
                  </a:schemeClr>
                </a:solidFill>
              </a:rPr>
              <a:t>不需要人工干预</a:t>
            </a:r>
            <a:endParaRPr lang="en-US" altLang="zh-CN" sz="1400" dirty="0" smtClean="0">
              <a:solidFill>
                <a:schemeClr val="accent5">
                  <a:lumMod val="50000"/>
                </a:schemeClr>
              </a:solidFill>
            </a:endParaRPr>
          </a:p>
          <a:p>
            <a:pPr>
              <a:buFont typeface="Arial" pitchFamily="34" charset="0"/>
              <a:buChar char="•"/>
            </a:pPr>
            <a:r>
              <a:rPr lang="zh-CN" altLang="en-US" sz="1400" dirty="0" smtClean="0">
                <a:solidFill>
                  <a:schemeClr val="accent5">
                    <a:lumMod val="50000"/>
                  </a:schemeClr>
                </a:solidFill>
              </a:rPr>
              <a:t>节省人力</a:t>
            </a:r>
            <a:endParaRPr lang="en-US" altLang="zh-CN" sz="1400" dirty="0" smtClean="0">
              <a:solidFill>
                <a:schemeClr val="accent5">
                  <a:lumMod val="50000"/>
                </a:schemeClr>
              </a:solidFill>
            </a:endParaRPr>
          </a:p>
          <a:p>
            <a:endParaRPr lang="en-US" altLang="zh-CN" sz="1400" dirty="0" smtClean="0">
              <a:solidFill>
                <a:schemeClr val="accent5">
                  <a:lumMod val="50000"/>
                </a:schemeClr>
              </a:solidFill>
            </a:endParaRPr>
          </a:p>
          <a:p>
            <a:pPr>
              <a:buFont typeface="Wingdings" pitchFamily="2" charset="2"/>
              <a:buChar char="ü"/>
            </a:pPr>
            <a:r>
              <a:rPr lang="zh-CN" altLang="en-US" b="1" dirty="0" smtClean="0">
                <a:solidFill>
                  <a:srgbClr val="FFFF00"/>
                </a:solidFill>
              </a:rPr>
              <a:t>数据镜像上传</a:t>
            </a:r>
            <a:endParaRPr lang="en-US" altLang="zh-CN" b="1" dirty="0" smtClean="0">
              <a:solidFill>
                <a:srgbClr val="FFFF00"/>
              </a:solidFill>
            </a:endParaRPr>
          </a:p>
          <a:p>
            <a:pPr>
              <a:buFont typeface="Arial" pitchFamily="34" charset="0"/>
              <a:buChar char="•"/>
            </a:pPr>
            <a:r>
              <a:rPr lang="zh-CN" altLang="en-US" sz="1400" dirty="0" smtClean="0">
                <a:solidFill>
                  <a:schemeClr val="accent5">
                    <a:lumMod val="50000"/>
                  </a:schemeClr>
                </a:solidFill>
              </a:rPr>
              <a:t>针对不能连外网</a:t>
            </a:r>
            <a:endParaRPr lang="en-US" altLang="zh-CN" sz="1400" dirty="0" smtClean="0">
              <a:solidFill>
                <a:schemeClr val="accent5">
                  <a:lumMod val="50000"/>
                </a:schemeClr>
              </a:solidFill>
            </a:endParaRPr>
          </a:p>
          <a:p>
            <a:pPr>
              <a:buFont typeface="Arial" pitchFamily="34" charset="0"/>
              <a:buChar char="•"/>
            </a:pPr>
            <a:r>
              <a:rPr lang="zh-CN" altLang="en-US" sz="1400" dirty="0" smtClean="0">
                <a:solidFill>
                  <a:schemeClr val="accent5">
                    <a:lumMod val="50000"/>
                  </a:schemeClr>
                </a:solidFill>
              </a:rPr>
              <a:t>实时数据</a:t>
            </a:r>
            <a:endParaRPr lang="en-US" altLang="zh-CN" sz="1400" dirty="0" smtClean="0">
              <a:solidFill>
                <a:schemeClr val="accent5">
                  <a:lumMod val="50000"/>
                </a:schemeClr>
              </a:solidFill>
            </a:endParaRPr>
          </a:p>
          <a:p>
            <a:pPr>
              <a:buFont typeface="Arial" pitchFamily="34" charset="0"/>
              <a:buChar char="•"/>
            </a:pPr>
            <a:r>
              <a:rPr lang="zh-CN" altLang="en-US" sz="1400" dirty="0" smtClean="0">
                <a:solidFill>
                  <a:schemeClr val="accent5">
                    <a:lumMod val="50000"/>
                  </a:schemeClr>
                </a:solidFill>
              </a:rPr>
              <a:t>显示器</a:t>
            </a:r>
            <a:r>
              <a:rPr lang="en-US" altLang="zh-CN" sz="1400" dirty="0" smtClean="0">
                <a:solidFill>
                  <a:schemeClr val="accent5">
                    <a:lumMod val="50000"/>
                  </a:schemeClr>
                </a:solidFill>
              </a:rPr>
              <a:t>VGA</a:t>
            </a:r>
            <a:r>
              <a:rPr lang="zh-CN" altLang="en-US" sz="1400" dirty="0" smtClean="0">
                <a:solidFill>
                  <a:schemeClr val="accent5">
                    <a:lumMod val="50000"/>
                  </a:schemeClr>
                </a:solidFill>
              </a:rPr>
              <a:t>线连接，不会传播病毒</a:t>
            </a:r>
            <a:endParaRPr lang="en-US" altLang="zh-CN" sz="1400" dirty="0" smtClean="0">
              <a:solidFill>
                <a:schemeClr val="accent5">
                  <a:lumMod val="50000"/>
                </a:schemeClr>
              </a:solidFill>
            </a:endParaRPr>
          </a:p>
          <a:p>
            <a:endParaRPr lang="en-US" altLang="zh-CN" dirty="0" smtClean="0">
              <a:solidFill>
                <a:srgbClr val="FFFF00"/>
              </a:solidFill>
            </a:endParaRPr>
          </a:p>
          <a:p>
            <a:pPr>
              <a:buFont typeface="Wingdings" pitchFamily="2" charset="2"/>
              <a:buChar char="ü"/>
            </a:pPr>
            <a:r>
              <a:rPr lang="en-US" altLang="zh-CN" b="1" dirty="0" smtClean="0">
                <a:solidFill>
                  <a:srgbClr val="FFFF00"/>
                </a:solidFill>
              </a:rPr>
              <a:t>U</a:t>
            </a:r>
            <a:r>
              <a:rPr lang="zh-CN" altLang="en-US" b="1" dirty="0" smtClean="0">
                <a:solidFill>
                  <a:srgbClr val="FFFF00"/>
                </a:solidFill>
              </a:rPr>
              <a:t>盘下载</a:t>
            </a:r>
            <a:r>
              <a:rPr lang="en-US" altLang="zh-CN" b="1" dirty="0" smtClean="0">
                <a:solidFill>
                  <a:srgbClr val="FFFF00"/>
                </a:solidFill>
              </a:rPr>
              <a:t>/</a:t>
            </a:r>
            <a:r>
              <a:rPr lang="zh-CN" altLang="en-US" b="1" dirty="0" smtClean="0">
                <a:solidFill>
                  <a:srgbClr val="FFFF00"/>
                </a:solidFill>
              </a:rPr>
              <a:t>上传</a:t>
            </a:r>
            <a:endParaRPr lang="en-US" altLang="zh-CN" b="1" dirty="0" smtClean="0">
              <a:solidFill>
                <a:srgbClr val="FFFF00"/>
              </a:solidFill>
            </a:endParaRPr>
          </a:p>
          <a:p>
            <a:pPr>
              <a:buFont typeface="Arial" pitchFamily="34" charset="0"/>
              <a:buChar char="•"/>
            </a:pPr>
            <a:r>
              <a:rPr lang="zh-CN" altLang="en-US" sz="1400" dirty="0" smtClean="0">
                <a:solidFill>
                  <a:schemeClr val="accent5">
                    <a:lumMod val="50000"/>
                  </a:schemeClr>
                </a:solidFill>
              </a:rPr>
              <a:t>针对不能连外网</a:t>
            </a:r>
            <a:endParaRPr lang="en-US" altLang="zh-CN" sz="1400" dirty="0" smtClean="0">
              <a:solidFill>
                <a:schemeClr val="accent5">
                  <a:lumMod val="50000"/>
                </a:schemeClr>
              </a:solidFill>
            </a:endParaRPr>
          </a:p>
          <a:p>
            <a:pPr>
              <a:buFont typeface="Arial" pitchFamily="34" charset="0"/>
              <a:buChar char="•"/>
            </a:pPr>
            <a:r>
              <a:rPr lang="zh-CN" altLang="en-US" sz="1400" dirty="0" smtClean="0">
                <a:solidFill>
                  <a:schemeClr val="accent5">
                    <a:lumMod val="50000"/>
                  </a:schemeClr>
                </a:solidFill>
              </a:rPr>
              <a:t>人工操作</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a:srcRect/>
          <a:stretch>
            <a:fillRect/>
          </a:stretch>
        </p:blipFill>
        <p:spPr bwMode="auto">
          <a:xfrm>
            <a:off x="214282" y="642918"/>
            <a:ext cx="5238750" cy="6026150"/>
          </a:xfrm>
          <a:prstGeom prst="rect">
            <a:avLst/>
          </a:prstGeom>
          <a:noFill/>
          <a:ln w="9525">
            <a:noFill/>
            <a:miter lim="800000"/>
            <a:headEnd/>
            <a:tailEnd/>
          </a:ln>
          <a:effectLst/>
        </p:spPr>
      </p:pic>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鹏肯能源系统</a:t>
            </a:r>
            <a:endParaRPr lang="zh-CN" altLang="en-US" sz="2400" b="1" dirty="0">
              <a:latin typeface="黑体" pitchFamily="49" charset="-122"/>
              <a:ea typeface="黑体" pitchFamily="49" charset="-122"/>
            </a:endParaRPr>
          </a:p>
        </p:txBody>
      </p:sp>
      <p:sp>
        <p:nvSpPr>
          <p:cNvPr id="21" name="圆角矩形 20"/>
          <p:cNvSpPr/>
          <p:nvPr/>
        </p:nvSpPr>
        <p:spPr>
          <a:xfrm>
            <a:off x="5715008" y="714356"/>
            <a:ext cx="3357554" cy="2214578"/>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zh-CN" altLang="en-US" sz="2800" b="1" dirty="0" smtClean="0">
                <a:solidFill>
                  <a:schemeClr val="accent1">
                    <a:lumMod val="20000"/>
                    <a:lumOff val="80000"/>
                  </a:schemeClr>
                </a:solidFill>
              </a:rPr>
              <a:t>本地系统</a:t>
            </a:r>
            <a:endParaRPr lang="en-US" altLang="zh-CN" sz="2800" b="1" dirty="0" smtClean="0">
              <a:solidFill>
                <a:schemeClr val="accent1">
                  <a:lumMod val="20000"/>
                  <a:lumOff val="80000"/>
                </a:schemeClr>
              </a:solidFill>
            </a:endParaRPr>
          </a:p>
          <a:p>
            <a:r>
              <a:rPr lang="en-US" altLang="zh-CN" sz="2800" dirty="0" smtClean="0">
                <a:solidFill>
                  <a:schemeClr val="accent1">
                    <a:lumMod val="20000"/>
                    <a:lumOff val="80000"/>
                  </a:schemeClr>
                </a:solidFill>
              </a:rPr>
              <a:t>  </a:t>
            </a:r>
            <a:r>
              <a:rPr lang="zh-CN" altLang="en-US" dirty="0" smtClean="0">
                <a:solidFill>
                  <a:schemeClr val="accent1">
                    <a:lumMod val="20000"/>
                    <a:lumOff val="80000"/>
                  </a:schemeClr>
                </a:solidFill>
              </a:rPr>
              <a:t>本地功能集与远程系统支撑</a:t>
            </a:r>
            <a:endParaRPr lang="en-US" altLang="zh-CN" dirty="0" smtClean="0">
              <a:solidFill>
                <a:schemeClr val="accent1">
                  <a:lumMod val="20000"/>
                  <a:lumOff val="80000"/>
                </a:schemeClr>
              </a:solidFill>
            </a:endParaRPr>
          </a:p>
          <a:p>
            <a:endParaRPr lang="zh-CN" altLang="en-US" dirty="0" smtClean="0">
              <a:solidFill>
                <a:schemeClr val="accent1">
                  <a:lumMod val="20000"/>
                  <a:lumOff val="80000"/>
                </a:schemeClr>
              </a:solidFill>
            </a:endParaRPr>
          </a:p>
          <a:p>
            <a:pPr>
              <a:buFont typeface="Wingdings" pitchFamily="2" charset="2"/>
              <a:buChar char="Ø"/>
            </a:pPr>
            <a:r>
              <a:rPr lang="zh-CN" altLang="en-US" sz="2800" b="1" dirty="0" smtClean="0">
                <a:solidFill>
                  <a:schemeClr val="accent1">
                    <a:lumMod val="20000"/>
                    <a:lumOff val="80000"/>
                  </a:schemeClr>
                </a:solidFill>
              </a:rPr>
              <a:t>远程支持系统</a:t>
            </a:r>
            <a:endParaRPr lang="en-US" altLang="zh-CN" sz="2800" b="1" dirty="0" smtClean="0">
              <a:solidFill>
                <a:schemeClr val="accent1">
                  <a:lumMod val="20000"/>
                  <a:lumOff val="80000"/>
                </a:schemeClr>
              </a:solidFill>
            </a:endParaRPr>
          </a:p>
          <a:p>
            <a:r>
              <a:rPr lang="en-US" altLang="zh-CN" dirty="0" smtClean="0">
                <a:solidFill>
                  <a:schemeClr val="accent1">
                    <a:lumMod val="20000"/>
                    <a:lumOff val="80000"/>
                  </a:schemeClr>
                </a:solidFill>
              </a:rPr>
              <a:t>     </a:t>
            </a:r>
            <a:r>
              <a:rPr lang="zh-CN" altLang="en-US" dirty="0" smtClean="0">
                <a:solidFill>
                  <a:schemeClr val="accent1">
                    <a:lumMod val="20000"/>
                    <a:lumOff val="80000"/>
                  </a:schemeClr>
                </a:solidFill>
              </a:rPr>
              <a:t>远程运行建议</a:t>
            </a:r>
            <a:endParaRPr lang="en-US" altLang="zh-CN" dirty="0" smtClean="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本地系统</a:t>
            </a:r>
            <a:endParaRPr lang="zh-CN" altLang="en-US" sz="2400" b="1" dirty="0">
              <a:latin typeface="黑体" pitchFamily="49" charset="-122"/>
              <a:ea typeface="黑体" pitchFamily="49" charset="-122"/>
            </a:endParaRPr>
          </a:p>
        </p:txBody>
      </p:sp>
      <p:sp>
        <p:nvSpPr>
          <p:cNvPr id="6" name="流程图: 磁盘 5"/>
          <p:cNvSpPr/>
          <p:nvPr/>
        </p:nvSpPr>
        <p:spPr>
          <a:xfrm>
            <a:off x="571472" y="1857364"/>
            <a:ext cx="1928826" cy="714380"/>
          </a:xfrm>
          <a:prstGeom prst="flowChartMagneticDisk">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优化与控制系统</a:t>
            </a:r>
            <a:endParaRPr lang="zh-CN" altLang="en-US" b="1" dirty="0"/>
          </a:p>
        </p:txBody>
      </p:sp>
      <p:sp>
        <p:nvSpPr>
          <p:cNvPr id="7" name="流程图: 磁盘 6"/>
          <p:cNvSpPr/>
          <p:nvPr/>
        </p:nvSpPr>
        <p:spPr>
          <a:xfrm>
            <a:off x="6072198" y="1857364"/>
            <a:ext cx="1857388" cy="714380"/>
          </a:xfrm>
          <a:prstGeom prst="flowChartMagneticDisk">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监控系统</a:t>
            </a:r>
            <a:endParaRPr lang="zh-CN" altLang="en-US" b="1" dirty="0"/>
          </a:p>
        </p:txBody>
      </p:sp>
      <p:sp>
        <p:nvSpPr>
          <p:cNvPr id="8" name="流程图: 磁盘 7"/>
          <p:cNvSpPr/>
          <p:nvPr/>
        </p:nvSpPr>
        <p:spPr>
          <a:xfrm>
            <a:off x="571472" y="3571876"/>
            <a:ext cx="1857388" cy="714380"/>
          </a:xfrm>
          <a:prstGeom prst="flowChartMagneticDisk">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指标系统</a:t>
            </a:r>
            <a:endParaRPr lang="zh-CN" altLang="en-US" b="1" dirty="0"/>
          </a:p>
        </p:txBody>
      </p:sp>
      <p:sp>
        <p:nvSpPr>
          <p:cNvPr id="9" name="流程图: 磁盘 8"/>
          <p:cNvSpPr/>
          <p:nvPr/>
        </p:nvSpPr>
        <p:spPr>
          <a:xfrm>
            <a:off x="6072198" y="3500438"/>
            <a:ext cx="1857388" cy="714380"/>
          </a:xfrm>
          <a:prstGeom prst="flowChartMagneticDisk">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壁温监控系统</a:t>
            </a:r>
            <a:endParaRPr lang="zh-CN" altLang="en-US" b="1" dirty="0"/>
          </a:p>
        </p:txBody>
      </p:sp>
      <p:sp>
        <p:nvSpPr>
          <p:cNvPr id="10" name="流程图: 磁盘 9"/>
          <p:cNvSpPr/>
          <p:nvPr/>
        </p:nvSpPr>
        <p:spPr>
          <a:xfrm>
            <a:off x="3500430" y="5143512"/>
            <a:ext cx="1857388" cy="714380"/>
          </a:xfrm>
          <a:prstGeom prst="flowChartMagneticDisk">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常用计算</a:t>
            </a:r>
            <a:endParaRPr lang="zh-CN" altLang="en-US" b="1" dirty="0"/>
          </a:p>
        </p:txBody>
      </p:sp>
      <p:sp>
        <p:nvSpPr>
          <p:cNvPr id="11" name="椭圆 10"/>
          <p:cNvSpPr/>
          <p:nvPr/>
        </p:nvSpPr>
        <p:spPr>
          <a:xfrm>
            <a:off x="3214678" y="1928802"/>
            <a:ext cx="2214578" cy="2571768"/>
          </a:xfrm>
          <a:prstGeom prst="ellipse">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鹏肯能源</a:t>
            </a:r>
            <a:endParaRPr lang="en-US" altLang="zh-CN" sz="2400" dirty="0" smtClean="0"/>
          </a:p>
          <a:p>
            <a:pPr algn="ctr"/>
            <a:r>
              <a:rPr lang="zh-CN" altLang="en-US" sz="2400" dirty="0" smtClean="0"/>
              <a:t>本地系统</a:t>
            </a:r>
            <a:endParaRPr lang="zh-CN"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优化与控制系统</a:t>
            </a:r>
            <a:endParaRPr lang="zh-CN" altLang="en-US" sz="2400" b="1" dirty="0">
              <a:latin typeface="黑体" pitchFamily="49" charset="-122"/>
              <a:ea typeface="黑体" pitchFamily="49" charset="-122"/>
            </a:endParaRPr>
          </a:p>
        </p:txBody>
      </p:sp>
      <p:pic>
        <p:nvPicPr>
          <p:cNvPr id="5122" name="Picture 2"/>
          <p:cNvPicPr>
            <a:picLocks noChangeAspect="1" noChangeArrowheads="1"/>
          </p:cNvPicPr>
          <p:nvPr/>
        </p:nvPicPr>
        <p:blipFill>
          <a:blip r:embed="rId2"/>
          <a:srcRect/>
          <a:stretch>
            <a:fillRect/>
          </a:stretch>
        </p:blipFill>
        <p:spPr bwMode="auto">
          <a:xfrm>
            <a:off x="1071538" y="785794"/>
            <a:ext cx="7096125" cy="3800475"/>
          </a:xfrm>
          <a:prstGeom prst="rect">
            <a:avLst/>
          </a:prstGeom>
          <a:noFill/>
          <a:ln w="9525">
            <a:noFill/>
            <a:miter lim="800000"/>
            <a:headEnd/>
            <a:tailEnd/>
          </a:ln>
          <a:effectLst/>
        </p:spPr>
      </p:pic>
      <p:sp>
        <p:nvSpPr>
          <p:cNvPr id="12" name="圆角矩形 11"/>
          <p:cNvSpPr/>
          <p:nvPr/>
        </p:nvSpPr>
        <p:spPr>
          <a:xfrm>
            <a:off x="2571736" y="4929198"/>
            <a:ext cx="3786214" cy="1500198"/>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2"/>
                </a:solidFill>
              </a:rPr>
              <a:t>灵活的数据源支持</a:t>
            </a:r>
            <a:r>
              <a:rPr lang="en-US" altLang="zh-CN" dirty="0" smtClean="0">
                <a:solidFill>
                  <a:schemeClr val="bg2"/>
                </a:solidFill>
              </a:rPr>
              <a:t>:</a:t>
            </a:r>
          </a:p>
          <a:p>
            <a:pPr>
              <a:buFont typeface="Wingdings" pitchFamily="2" charset="2"/>
              <a:buChar char="Ø"/>
            </a:pPr>
            <a:r>
              <a:rPr lang="en-US" altLang="zh-CN" dirty="0" smtClean="0">
                <a:solidFill>
                  <a:schemeClr val="accent4">
                    <a:lumMod val="75000"/>
                  </a:schemeClr>
                </a:solidFill>
              </a:rPr>
              <a:t>OPC</a:t>
            </a:r>
          </a:p>
          <a:p>
            <a:pPr>
              <a:buFont typeface="Wingdings" pitchFamily="2" charset="2"/>
              <a:buChar char="Ø"/>
            </a:pPr>
            <a:r>
              <a:rPr lang="zh-CN" altLang="en-US" dirty="0" smtClean="0">
                <a:solidFill>
                  <a:schemeClr val="accent4">
                    <a:lumMod val="75000"/>
                  </a:schemeClr>
                </a:solidFill>
              </a:rPr>
              <a:t>非标准定制</a:t>
            </a:r>
            <a:endParaRPr lang="zh-CN" altLang="en-US"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优化与控制系统</a:t>
            </a:r>
            <a:endParaRPr lang="zh-CN" altLang="en-US" sz="2400" b="1" dirty="0">
              <a:latin typeface="黑体" pitchFamily="49" charset="-122"/>
              <a:ea typeface="黑体" pitchFamily="49" charset="-122"/>
            </a:endParaRPr>
          </a:p>
        </p:txBody>
      </p:sp>
      <p:sp>
        <p:nvSpPr>
          <p:cNvPr id="12" name="圆角矩形 11"/>
          <p:cNvSpPr/>
          <p:nvPr/>
        </p:nvSpPr>
        <p:spPr>
          <a:xfrm>
            <a:off x="857224" y="1142984"/>
            <a:ext cx="7715304" cy="414340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dirty="0" smtClean="0">
                <a:solidFill>
                  <a:schemeClr val="accent2">
                    <a:lumMod val="75000"/>
                  </a:schemeClr>
                </a:solidFill>
              </a:rPr>
              <a:t>功能</a:t>
            </a:r>
            <a:r>
              <a:rPr lang="en-US" altLang="zh-CN" sz="4000" dirty="0" smtClean="0">
                <a:solidFill>
                  <a:schemeClr val="accent2">
                    <a:lumMod val="75000"/>
                  </a:schemeClr>
                </a:solidFill>
              </a:rPr>
              <a:t>:</a:t>
            </a:r>
          </a:p>
          <a:p>
            <a:pPr>
              <a:buFont typeface="Wingdings" pitchFamily="2" charset="2"/>
              <a:buChar char="Ø"/>
            </a:pPr>
            <a:r>
              <a:rPr lang="zh-CN" altLang="en-US" sz="4000" dirty="0" smtClean="0">
                <a:solidFill>
                  <a:schemeClr val="accent4">
                    <a:lumMod val="75000"/>
                  </a:schemeClr>
                </a:solidFill>
              </a:rPr>
              <a:t>燃烧优化</a:t>
            </a:r>
            <a:endParaRPr lang="en-US" altLang="zh-CN" sz="4000" dirty="0" smtClean="0">
              <a:solidFill>
                <a:schemeClr val="accent4">
                  <a:lumMod val="75000"/>
                </a:schemeClr>
              </a:solidFill>
            </a:endParaRPr>
          </a:p>
          <a:p>
            <a:pPr>
              <a:buFont typeface="Wingdings" pitchFamily="2" charset="2"/>
              <a:buChar char="Ø"/>
            </a:pPr>
            <a:r>
              <a:rPr lang="zh-CN" altLang="en-US" sz="4000" dirty="0" smtClean="0">
                <a:solidFill>
                  <a:schemeClr val="accent4">
                    <a:lumMod val="75000"/>
                  </a:schemeClr>
                </a:solidFill>
              </a:rPr>
              <a:t>一次调平</a:t>
            </a:r>
            <a:r>
              <a:rPr lang="en-US" altLang="zh-CN" sz="4000" dirty="0" smtClean="0">
                <a:solidFill>
                  <a:schemeClr val="accent4">
                    <a:lumMod val="75000"/>
                  </a:schemeClr>
                </a:solidFill>
              </a:rPr>
              <a:t>/</a:t>
            </a:r>
            <a:r>
              <a:rPr lang="zh-CN" altLang="en-US" sz="4000" dirty="0" smtClean="0">
                <a:solidFill>
                  <a:schemeClr val="accent4">
                    <a:lumMod val="75000"/>
                  </a:schemeClr>
                </a:solidFill>
              </a:rPr>
              <a:t>二次调平</a:t>
            </a:r>
            <a:endParaRPr lang="en-US" altLang="zh-CN" sz="4000"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优化与控制系统</a:t>
            </a:r>
            <a:endParaRPr lang="zh-CN" altLang="en-US" sz="2400" b="1" dirty="0">
              <a:latin typeface="黑体" pitchFamily="49" charset="-122"/>
              <a:ea typeface="黑体" pitchFamily="49" charset="-122"/>
            </a:endParaRPr>
          </a:p>
        </p:txBody>
      </p:sp>
      <p:sp>
        <p:nvSpPr>
          <p:cNvPr id="12" name="圆角矩形 11"/>
          <p:cNvSpPr/>
          <p:nvPr/>
        </p:nvSpPr>
        <p:spPr>
          <a:xfrm>
            <a:off x="857224" y="1142984"/>
            <a:ext cx="7715304" cy="414340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dirty="0" smtClean="0">
                <a:solidFill>
                  <a:schemeClr val="accent2">
                    <a:lumMod val="75000"/>
                  </a:schemeClr>
                </a:solidFill>
              </a:rPr>
              <a:t>我们的优势</a:t>
            </a:r>
            <a:r>
              <a:rPr lang="en-US" altLang="zh-CN" sz="4000" dirty="0" smtClean="0">
                <a:solidFill>
                  <a:schemeClr val="accent2">
                    <a:lumMod val="75000"/>
                  </a:schemeClr>
                </a:solidFill>
              </a:rPr>
              <a:t>:</a:t>
            </a:r>
          </a:p>
          <a:p>
            <a:pPr>
              <a:buFont typeface="Wingdings" pitchFamily="2" charset="2"/>
              <a:buChar char="Ø"/>
            </a:pPr>
            <a:r>
              <a:rPr lang="zh-CN" altLang="en-US" sz="4000" dirty="0" smtClean="0">
                <a:solidFill>
                  <a:schemeClr val="accent4">
                    <a:lumMod val="75000"/>
                  </a:schemeClr>
                </a:solidFill>
              </a:rPr>
              <a:t>燃烧优化业界第一</a:t>
            </a:r>
            <a:endParaRPr lang="en-US" altLang="zh-CN" sz="4000" dirty="0" smtClean="0">
              <a:solidFill>
                <a:schemeClr val="accent4">
                  <a:lumMod val="75000"/>
                </a:schemeClr>
              </a:solidFill>
            </a:endParaRPr>
          </a:p>
          <a:p>
            <a:pPr>
              <a:buFont typeface="Wingdings" pitchFamily="2" charset="2"/>
              <a:buChar char="Ø"/>
            </a:pPr>
            <a:r>
              <a:rPr lang="zh-CN" altLang="en-US" sz="4000" dirty="0" smtClean="0">
                <a:solidFill>
                  <a:schemeClr val="accent4">
                    <a:lumMod val="75000"/>
                  </a:schemeClr>
                </a:solidFill>
              </a:rPr>
              <a:t>多煤种掺烧，燃烧效率高</a:t>
            </a:r>
            <a:endParaRPr lang="en-US" altLang="zh-CN" sz="4000" dirty="0" smtClean="0">
              <a:solidFill>
                <a:schemeClr val="accent4">
                  <a:lumMod val="75000"/>
                </a:schemeClr>
              </a:solidFill>
            </a:endParaRPr>
          </a:p>
          <a:p>
            <a:pPr>
              <a:buFont typeface="Wingdings" pitchFamily="2" charset="2"/>
              <a:buChar char="Ø"/>
            </a:pPr>
            <a:r>
              <a:rPr lang="zh-CN" altLang="en-US" sz="4000" dirty="0" smtClean="0">
                <a:solidFill>
                  <a:schemeClr val="accent4">
                    <a:lumMod val="75000"/>
                  </a:schemeClr>
                </a:solidFill>
              </a:rPr>
              <a:t>调平精度高，响应快，设备损伤小</a:t>
            </a:r>
            <a:endParaRPr lang="zh-CN" altLang="en-US" sz="4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3357586"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a:t>
            </a:r>
            <a:endParaRPr lang="zh-CN" altLang="en-US" sz="2400" b="1" dirty="0">
              <a:latin typeface="黑体" pitchFamily="49" charset="-122"/>
              <a:ea typeface="黑体" pitchFamily="49" charset="-122"/>
            </a:endParaRPr>
          </a:p>
        </p:txBody>
      </p:sp>
      <p:sp>
        <p:nvSpPr>
          <p:cNvPr id="6" name="圆角矩形 5"/>
          <p:cNvSpPr/>
          <p:nvPr/>
        </p:nvSpPr>
        <p:spPr>
          <a:xfrm>
            <a:off x="500034" y="785794"/>
            <a:ext cx="8429684" cy="1571636"/>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2">
                    <a:lumMod val="75000"/>
                  </a:schemeClr>
                </a:solidFill>
              </a:rPr>
              <a:t>功能</a:t>
            </a:r>
            <a:r>
              <a:rPr lang="en-US" altLang="zh-CN" dirty="0" smtClean="0">
                <a:solidFill>
                  <a:schemeClr val="accent2">
                    <a:lumMod val="75000"/>
                  </a:schemeClr>
                </a:solidFill>
              </a:rPr>
              <a:t>:</a:t>
            </a:r>
          </a:p>
          <a:p>
            <a:pPr>
              <a:buFont typeface="Wingdings" pitchFamily="2" charset="2"/>
              <a:buChar char="Ø"/>
            </a:pPr>
            <a:r>
              <a:rPr lang="zh-CN" altLang="en-US" dirty="0" smtClean="0">
                <a:solidFill>
                  <a:schemeClr val="accent4">
                    <a:lumMod val="75000"/>
                  </a:schemeClr>
                </a:solidFill>
              </a:rPr>
              <a:t>指标考核</a:t>
            </a:r>
          </a:p>
          <a:p>
            <a:pPr>
              <a:buFont typeface="Wingdings" pitchFamily="2" charset="2"/>
              <a:buChar char="Ø"/>
            </a:pPr>
            <a:r>
              <a:rPr lang="zh-CN" altLang="en-US" dirty="0" smtClean="0">
                <a:solidFill>
                  <a:schemeClr val="accent4">
                    <a:lumMod val="75000"/>
                  </a:schemeClr>
                </a:solidFill>
              </a:rPr>
              <a:t>促进电厂精细化管理</a:t>
            </a:r>
          </a:p>
          <a:p>
            <a:pPr>
              <a:buFont typeface="Wingdings" pitchFamily="2" charset="2"/>
              <a:buChar char="Ø"/>
            </a:pPr>
            <a:r>
              <a:rPr lang="zh-CN" altLang="en-US" dirty="0" smtClean="0">
                <a:solidFill>
                  <a:schemeClr val="accent4">
                    <a:lumMod val="75000"/>
                  </a:schemeClr>
                </a:solidFill>
              </a:rPr>
              <a:t>实时指标展示</a:t>
            </a:r>
          </a:p>
          <a:p>
            <a:pPr>
              <a:buFont typeface="Wingdings" pitchFamily="2" charset="2"/>
              <a:buChar char="Ø"/>
            </a:pPr>
            <a:r>
              <a:rPr lang="zh-CN" altLang="en-US" dirty="0" smtClean="0">
                <a:solidFill>
                  <a:schemeClr val="accent4">
                    <a:lumMod val="75000"/>
                  </a:schemeClr>
                </a:solidFill>
              </a:rPr>
              <a:t>历史指标统计与报表</a:t>
            </a:r>
          </a:p>
        </p:txBody>
      </p:sp>
      <p:sp>
        <p:nvSpPr>
          <p:cNvPr id="7" name="圆角矩形 6"/>
          <p:cNvSpPr/>
          <p:nvPr/>
        </p:nvSpPr>
        <p:spPr>
          <a:xfrm>
            <a:off x="357158" y="2571744"/>
            <a:ext cx="8572560" cy="414340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accent2">
                    <a:lumMod val="75000"/>
                  </a:schemeClr>
                </a:solidFill>
              </a:rPr>
              <a:t>我们的优势</a:t>
            </a:r>
            <a:r>
              <a:rPr lang="en-US" altLang="zh-CN" sz="1600" dirty="0" smtClean="0">
                <a:solidFill>
                  <a:schemeClr val="accent2">
                    <a:lumMod val="75000"/>
                  </a:schemeClr>
                </a:solidFill>
              </a:rPr>
              <a:t>:</a:t>
            </a:r>
          </a:p>
          <a:p>
            <a:pPr>
              <a:buFont typeface="Wingdings" pitchFamily="2" charset="2"/>
              <a:buChar char="Ø"/>
            </a:pPr>
            <a:r>
              <a:rPr lang="zh-CN" altLang="en-US" sz="1600" dirty="0" smtClean="0">
                <a:solidFill>
                  <a:schemeClr val="accent4">
                    <a:lumMod val="75000"/>
                  </a:schemeClr>
                </a:solidFill>
              </a:rPr>
              <a:t>实时计算指标分数，按照</a:t>
            </a:r>
            <a:r>
              <a:rPr lang="en-US" altLang="zh-CN" sz="1600" dirty="0" smtClean="0">
                <a:solidFill>
                  <a:schemeClr val="accent4">
                    <a:lumMod val="75000"/>
                  </a:schemeClr>
                </a:solidFill>
              </a:rPr>
              <a:t>1</a:t>
            </a:r>
            <a:r>
              <a:rPr lang="zh-CN" altLang="en-US" sz="1600" dirty="0" smtClean="0">
                <a:solidFill>
                  <a:schemeClr val="accent4">
                    <a:lumMod val="75000"/>
                  </a:schemeClr>
                </a:solidFill>
              </a:rPr>
              <a:t>次</a:t>
            </a:r>
            <a:r>
              <a:rPr lang="en-US" altLang="zh-CN" sz="1600" dirty="0" smtClean="0">
                <a:solidFill>
                  <a:schemeClr val="accent4">
                    <a:lumMod val="75000"/>
                  </a:schemeClr>
                </a:solidFill>
              </a:rPr>
              <a:t>/</a:t>
            </a:r>
            <a:r>
              <a:rPr lang="zh-CN" altLang="en-US" sz="1600" dirty="0" smtClean="0">
                <a:solidFill>
                  <a:schemeClr val="accent4">
                    <a:lumMod val="75000"/>
                  </a:schemeClr>
                </a:solidFill>
              </a:rPr>
              <a:t>分钟的频率实时计算和显示指标分数和排名情况。提高了指标管理的时效性和指标分析的准确性；</a:t>
            </a:r>
          </a:p>
          <a:p>
            <a:pPr>
              <a:buFont typeface="Wingdings" pitchFamily="2" charset="2"/>
              <a:buChar char="Ø"/>
            </a:pPr>
            <a:r>
              <a:rPr lang="zh-CN" altLang="en-US" sz="1600" dirty="0" smtClean="0">
                <a:solidFill>
                  <a:schemeClr val="accent4">
                    <a:lumMod val="75000"/>
                  </a:schemeClr>
                </a:solidFill>
              </a:rPr>
              <a:t>通过实时指标管理计算，避免了后期统计过程中由于算术平均计算方法导致正负向偏差被掩盖。提高运行操作人员工作积极性和调整的精确度；</a:t>
            </a:r>
          </a:p>
          <a:p>
            <a:pPr>
              <a:buFont typeface="Wingdings" pitchFamily="2" charset="2"/>
              <a:buChar char="Ø"/>
            </a:pPr>
            <a:r>
              <a:rPr lang="zh-CN" altLang="en-US" sz="1600" dirty="0" smtClean="0">
                <a:solidFill>
                  <a:schemeClr val="accent4">
                    <a:lumMod val="75000"/>
                  </a:schemeClr>
                </a:solidFill>
              </a:rPr>
              <a:t>根据需求不同可以实现，值级、专业级、个人级的组合管理方式，提高指标管理的针对性和目标性；</a:t>
            </a:r>
          </a:p>
          <a:p>
            <a:pPr>
              <a:buFont typeface="Wingdings" pitchFamily="2" charset="2"/>
              <a:buChar char="Ø"/>
            </a:pPr>
            <a:r>
              <a:rPr lang="zh-CN" altLang="en-US" sz="1600" dirty="0" smtClean="0">
                <a:solidFill>
                  <a:schemeClr val="accent4">
                    <a:lumMod val="75000"/>
                  </a:schemeClr>
                </a:solidFill>
              </a:rPr>
              <a:t>指标管理方案动态实时管理，根据管理目标变化实时调整指标管理方案；</a:t>
            </a:r>
          </a:p>
          <a:p>
            <a:pPr>
              <a:buFont typeface="Wingdings" pitchFamily="2" charset="2"/>
              <a:buChar char="Ø"/>
            </a:pPr>
            <a:r>
              <a:rPr lang="zh-CN" altLang="en-US" sz="1600" dirty="0" smtClean="0">
                <a:solidFill>
                  <a:schemeClr val="accent4">
                    <a:lumMod val="75000"/>
                  </a:schemeClr>
                </a:solidFill>
              </a:rPr>
              <a:t>覆盖面广指标项原则上可以覆盖所有系统数据点；</a:t>
            </a:r>
          </a:p>
          <a:p>
            <a:pPr>
              <a:buFont typeface="Wingdings" pitchFamily="2" charset="2"/>
              <a:buChar char="Ø"/>
            </a:pPr>
            <a:r>
              <a:rPr lang="zh-CN" altLang="en-US" sz="1600" dirty="0" smtClean="0">
                <a:solidFill>
                  <a:schemeClr val="accent4">
                    <a:lumMod val="75000"/>
                  </a:schemeClr>
                </a:solidFill>
              </a:rPr>
              <a:t>静态红线和动态红线相结合，管理目标更灵活，有效。当所有人员的指标参数都无法达到预设目标时，系统自动引入不同工况条件下的最优值和静态目标值实时调整目标值，提高指标管理的有效性和区分度；</a:t>
            </a:r>
          </a:p>
          <a:p>
            <a:pPr>
              <a:buFont typeface="Wingdings" pitchFamily="2" charset="2"/>
              <a:buChar char="Ø"/>
            </a:pPr>
            <a:r>
              <a:rPr lang="zh-CN" altLang="en-US" sz="1600" dirty="0" smtClean="0">
                <a:solidFill>
                  <a:schemeClr val="accent4">
                    <a:lumMod val="75000"/>
                  </a:schemeClr>
                </a:solidFill>
              </a:rPr>
              <a:t>灵活的指标项考核特性曲线。采用非线性考核曲线。管理人员可以根据需要任意调整考核曲线的形状；</a:t>
            </a:r>
          </a:p>
          <a:p>
            <a:pPr>
              <a:buFont typeface="Wingdings" pitchFamily="2" charset="2"/>
              <a:buChar char="Ø"/>
            </a:pPr>
            <a:r>
              <a:rPr lang="zh-CN" altLang="en-US" sz="1600" dirty="0" smtClean="0">
                <a:solidFill>
                  <a:schemeClr val="accent4">
                    <a:lumMod val="75000"/>
                  </a:schemeClr>
                </a:solidFill>
              </a:rPr>
              <a:t>灵活丰富的报表功能。可以按照天、月、值、考核项、个人对指标项数据和分数进行统计分析。</a:t>
            </a:r>
            <a:endParaRPr lang="zh-CN" altLang="en-US" sz="16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44" y="71414"/>
            <a:ext cx="4500594"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指标系统 </a:t>
            </a:r>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四种级别的考核</a:t>
            </a:r>
            <a:endParaRPr lang="zh-CN" altLang="en-US" sz="2400" b="1" dirty="0">
              <a:latin typeface="黑体" pitchFamily="49" charset="-122"/>
              <a:ea typeface="黑体" pitchFamily="49" charset="-122"/>
            </a:endParaRPr>
          </a:p>
        </p:txBody>
      </p:sp>
      <p:sp>
        <p:nvSpPr>
          <p:cNvPr id="8" name="圆角矩形 7"/>
          <p:cNvSpPr/>
          <p:nvPr/>
        </p:nvSpPr>
        <p:spPr>
          <a:xfrm>
            <a:off x="928662" y="1285860"/>
            <a:ext cx="7358114" cy="4429156"/>
          </a:xfrm>
          <a:prstGeom prst="round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zh-CN" altLang="en-US" sz="6600" b="1" dirty="0" smtClean="0">
                <a:solidFill>
                  <a:srgbClr val="FFFF00"/>
                </a:solidFill>
              </a:rPr>
              <a:t>值级</a:t>
            </a:r>
            <a:r>
              <a:rPr lang="zh-CN" altLang="en-US" sz="6600" b="1" dirty="0" smtClean="0">
                <a:solidFill>
                  <a:srgbClr val="FFFF00"/>
                </a:solidFill>
              </a:rPr>
              <a:t>考核</a:t>
            </a:r>
            <a:endParaRPr lang="en-US" altLang="zh-CN" sz="6600" b="1" dirty="0" smtClean="0">
              <a:solidFill>
                <a:srgbClr val="FFFF00"/>
              </a:solidFill>
            </a:endParaRPr>
          </a:p>
          <a:p>
            <a:pPr>
              <a:buFont typeface="Wingdings" pitchFamily="2" charset="2"/>
              <a:buChar char="Ø"/>
            </a:pPr>
            <a:r>
              <a:rPr lang="zh-CN" altLang="en-US" sz="6600" b="1" dirty="0" smtClean="0">
                <a:solidFill>
                  <a:srgbClr val="FFFF00"/>
                </a:solidFill>
              </a:rPr>
              <a:t>专业考核</a:t>
            </a:r>
            <a:endParaRPr lang="en-US" altLang="zh-CN" sz="6600" b="1" dirty="0" smtClean="0">
              <a:solidFill>
                <a:srgbClr val="FFFF00"/>
              </a:solidFill>
            </a:endParaRPr>
          </a:p>
          <a:p>
            <a:pPr>
              <a:buFont typeface="Wingdings" pitchFamily="2" charset="2"/>
              <a:buChar char="Ø"/>
            </a:pPr>
            <a:r>
              <a:rPr lang="zh-CN" altLang="en-US" sz="6600" b="1" dirty="0" smtClean="0">
                <a:solidFill>
                  <a:srgbClr val="FFFF00"/>
                </a:solidFill>
              </a:rPr>
              <a:t>个人考核</a:t>
            </a:r>
            <a:endParaRPr lang="en-US" altLang="zh-CN" sz="6600" b="1" dirty="0" smtClean="0">
              <a:solidFill>
                <a:srgbClr val="FFFF00"/>
              </a:solidFill>
            </a:endParaRPr>
          </a:p>
          <a:p>
            <a:pPr>
              <a:buFont typeface="Wingdings" pitchFamily="2" charset="2"/>
              <a:buChar char="Ø"/>
            </a:pPr>
            <a:r>
              <a:rPr lang="zh-CN" altLang="en-US" sz="6600" b="1" dirty="0" smtClean="0">
                <a:solidFill>
                  <a:srgbClr val="FFFF00"/>
                </a:solidFill>
              </a:rPr>
              <a:t>考核项考核</a:t>
            </a:r>
            <a:endParaRPr lang="en-US" altLang="zh-CN" sz="6600" b="1" dirty="0" smtClean="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910</Words>
  <PresentationFormat>全屏显示(4:3)</PresentationFormat>
  <Paragraphs>133</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鹏肯能源系统</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yjz</dc:creator>
  <cp:lastModifiedBy>yjz</cp:lastModifiedBy>
  <cp:revision>128</cp:revision>
  <dcterms:created xsi:type="dcterms:W3CDTF">2020-10-12T01:00:36Z</dcterms:created>
  <dcterms:modified xsi:type="dcterms:W3CDTF">2020-10-13T02:01:16Z</dcterms:modified>
</cp:coreProperties>
</file>